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5" r:id="rId3"/>
    <p:sldId id="257" r:id="rId4"/>
    <p:sldId id="259" r:id="rId5"/>
    <p:sldId id="260" r:id="rId6"/>
    <p:sldId id="267" r:id="rId7"/>
    <p:sldId id="261" r:id="rId8"/>
    <p:sldId id="266" r:id="rId9"/>
    <p:sldId id="262" r:id="rId10"/>
    <p:sldId id="263" r:id="rId11"/>
    <p:sldId id="26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A1F84CD-4502-459D-93DA-EF8809EB44A2}" type="datetimeFigureOut">
              <a:rPr lang="en-US" smtClean="0"/>
              <a:t>5/23/2012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0CF8BF-8A02-4D14-8958-45D509C8D2D7}" type="slidenum">
              <a:rPr lang="en-US" smtClean="0"/>
              <a:t>‹#›</a:t>
            </a:fld>
            <a:endParaRPr lang="en-US"/>
          </a:p>
        </p:txBody>
      </p:sp>
    </p:spTree>
    <p:extLst>
      <p:ext uri="{BB962C8B-B14F-4D97-AF65-F5344CB8AC3E}">
        <p14:creationId xmlns:p14="http://schemas.microsoft.com/office/powerpoint/2010/main" val="3872024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5F2060-7189-4F38-A3B1-A75291A78DBD}" type="datetime1">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46658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360537-024F-4DEA-8971-EEB880B2D208}" type="datetime1">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394472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2F72F-DF80-47D6-B2AB-6655082FA00F}" type="datetime1">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02955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8F8E2-80C5-405C-B429-EAE749254D23}" type="datetime1">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97356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187D7E-5ACB-4460-A8D6-BEE6EEB53331}" type="datetime1">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152730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8E28E3-52C5-415D-86F9-2F5226F18AF3}" type="datetime1">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3823968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3E7651-000A-4756-8B8C-58365A139254}" type="datetime1">
              <a:rPr lang="en-US" smtClean="0"/>
              <a:t>5/23/2012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352187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872797-F08A-468F-B1D3-9EA30AC71EDB}" type="datetime1">
              <a:rPr lang="en-US" smtClean="0"/>
              <a:t>5/23/2012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66361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BC8F7-50DD-4FFD-91F6-35E789CD19D5}" type="datetime1">
              <a:rPr lang="en-US" smtClean="0"/>
              <a:t>5/23/2012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13013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43DAC-62FF-4E18-A35A-48D3CF1E050A}" type="datetime1">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97587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476A1-A63B-4DE9-88E9-A8D2D9B782AB}" type="datetime1">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15598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92621-022D-4C4E-80A5-34F5A17435F3}" type="datetime1">
              <a:rPr lang="en-US" smtClean="0"/>
              <a:t>5/23/2012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F11A4-E53B-42CC-A557-B2AE4D115282}" type="slidenum">
              <a:rPr lang="en-US" smtClean="0"/>
              <a:t>‹#›</a:t>
            </a:fld>
            <a:endParaRPr lang="en-US"/>
          </a:p>
        </p:txBody>
      </p:sp>
    </p:spTree>
    <p:extLst>
      <p:ext uri="{BB962C8B-B14F-4D97-AF65-F5344CB8AC3E}">
        <p14:creationId xmlns:p14="http://schemas.microsoft.com/office/powerpoint/2010/main" val="3368569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spirer@spirerlaw.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3048000"/>
          </a:xfrm>
        </p:spPr>
        <p:txBody>
          <a:bodyPr>
            <a:normAutofit fontScale="90000"/>
          </a:bodyPr>
          <a:lstStyle/>
          <a:p>
            <a:r>
              <a:rPr lang="en-US" dirty="0" smtClean="0"/>
              <a:t>INTERNET AND INDIRECT SOLICITATIONS BY CHARITABLE ORGANIZATIONS</a:t>
            </a:r>
            <a:br>
              <a:rPr lang="en-US" dirty="0" smtClean="0"/>
            </a:br>
            <a:r>
              <a:rPr lang="en-US" sz="2000" dirty="0" smtClean="0"/>
              <a:t>Julian H. Spirer, Esq.</a:t>
            </a:r>
            <a:br>
              <a:rPr lang="en-US" sz="2000" dirty="0" smtClean="0"/>
            </a:br>
            <a:r>
              <a:rPr lang="en-US" sz="2000" dirty="0" smtClean="0"/>
              <a:t>Spirer Law Firm, P.C.</a:t>
            </a:r>
            <a:br>
              <a:rPr lang="en-US" sz="2000" dirty="0" smtClean="0"/>
            </a:br>
            <a:r>
              <a:rPr lang="en-US" sz="2000" dirty="0" smtClean="0"/>
              <a:t>KNOWLEDGE CONGRESS LIVE WEBCAST SERIES</a:t>
            </a:r>
            <a:br>
              <a:rPr lang="en-US" sz="2000" dirty="0" smtClean="0"/>
            </a:br>
            <a:r>
              <a:rPr lang="en-US" sz="2000" dirty="0" smtClean="0"/>
              <a:t>MARCH 7, 2012</a:t>
            </a:r>
            <a:endParaRPr lang="en-US" dirty="0"/>
          </a:p>
        </p:txBody>
      </p:sp>
      <p:sp>
        <p:nvSpPr>
          <p:cNvPr id="3" name="Subtitle 2"/>
          <p:cNvSpPr>
            <a:spLocks noGrp="1"/>
          </p:cNvSpPr>
          <p:nvPr>
            <p:ph type="subTitle" idx="1"/>
          </p:nvPr>
        </p:nvSpPr>
        <p:spPr>
          <a:xfrm>
            <a:off x="1371600" y="4343400"/>
            <a:ext cx="6400800" cy="1600200"/>
          </a:xfrm>
        </p:spPr>
        <p:txBody>
          <a:bodyPr>
            <a:noAutofit/>
          </a:bodyPr>
          <a:lstStyle/>
          <a:p>
            <a:pPr algn="just"/>
            <a:r>
              <a:rPr lang="en-US" sz="1200" dirty="0" smtClean="0">
                <a:solidFill>
                  <a:schemeClr val="tx1"/>
                </a:solidFill>
              </a:rPr>
              <a:t>Disclaimer: All </a:t>
            </a:r>
            <a:r>
              <a:rPr lang="en-US" sz="1200" dirty="0">
                <a:solidFill>
                  <a:schemeClr val="tx1"/>
                </a:solidFill>
              </a:rPr>
              <a:t>the information </a:t>
            </a:r>
            <a:r>
              <a:rPr lang="en-US" sz="1200" dirty="0" smtClean="0">
                <a:solidFill>
                  <a:schemeClr val="tx1"/>
                </a:solidFill>
              </a:rPr>
              <a:t>appearing on </a:t>
            </a:r>
            <a:r>
              <a:rPr lang="en-US" sz="1200" dirty="0">
                <a:solidFill>
                  <a:schemeClr val="tx1"/>
                </a:solidFill>
              </a:rPr>
              <a:t>the slides is provided without a representation or </a:t>
            </a:r>
            <a:r>
              <a:rPr lang="en-US" sz="1200" dirty="0" smtClean="0">
                <a:solidFill>
                  <a:schemeClr val="tx1"/>
                </a:solidFill>
              </a:rPr>
              <a:t>warranty whatsoever</a:t>
            </a:r>
            <a:r>
              <a:rPr lang="en-US" sz="1200" dirty="0">
                <a:solidFill>
                  <a:schemeClr val="tx1"/>
                </a:solidFill>
              </a:rPr>
              <a:t>, whether express or implied. </a:t>
            </a:r>
            <a:r>
              <a:rPr lang="en-US" sz="1200" dirty="0" smtClean="0">
                <a:solidFill>
                  <a:schemeClr val="tx1"/>
                </a:solidFill>
              </a:rPr>
              <a:t>Spirer Law Firm, P.C. </a:t>
            </a:r>
            <a:r>
              <a:rPr lang="en-US" sz="1200" dirty="0">
                <a:solidFill>
                  <a:schemeClr val="tx1"/>
                </a:solidFill>
              </a:rPr>
              <a:t>makes </a:t>
            </a:r>
            <a:r>
              <a:rPr lang="en-US" sz="1200" dirty="0" smtClean="0">
                <a:solidFill>
                  <a:schemeClr val="tx1"/>
                </a:solidFill>
              </a:rPr>
              <a:t>no representation </a:t>
            </a:r>
            <a:r>
              <a:rPr lang="en-US" sz="1200" dirty="0">
                <a:solidFill>
                  <a:schemeClr val="tx1"/>
                </a:solidFill>
              </a:rPr>
              <a:t>or warranties about the correctness or the </a:t>
            </a:r>
            <a:r>
              <a:rPr lang="en-US" sz="1200" dirty="0" smtClean="0">
                <a:solidFill>
                  <a:schemeClr val="tx1"/>
                </a:solidFill>
              </a:rPr>
              <a:t>suitability of </a:t>
            </a:r>
            <a:r>
              <a:rPr lang="en-US" sz="1200" dirty="0">
                <a:solidFill>
                  <a:schemeClr val="tx1"/>
                </a:solidFill>
              </a:rPr>
              <a:t>any </a:t>
            </a:r>
            <a:r>
              <a:rPr lang="en-US" sz="1200" dirty="0" smtClean="0">
                <a:solidFill>
                  <a:schemeClr val="tx1"/>
                </a:solidFill>
              </a:rPr>
              <a:t>information </a:t>
            </a:r>
            <a:r>
              <a:rPr lang="en-US" sz="1200" dirty="0">
                <a:solidFill>
                  <a:schemeClr val="tx1"/>
                </a:solidFill>
              </a:rPr>
              <a:t>or service that </a:t>
            </a:r>
            <a:r>
              <a:rPr lang="en-US" sz="1200" dirty="0" smtClean="0">
                <a:solidFill>
                  <a:schemeClr val="tx1"/>
                </a:solidFill>
              </a:rPr>
              <a:t>appears in this presentation </a:t>
            </a:r>
            <a:r>
              <a:rPr lang="en-US" sz="1200" dirty="0">
                <a:solidFill>
                  <a:schemeClr val="tx1"/>
                </a:solidFill>
              </a:rPr>
              <a:t>nor the soundness of </a:t>
            </a:r>
            <a:r>
              <a:rPr lang="en-US" sz="1200" dirty="0" smtClean="0">
                <a:solidFill>
                  <a:schemeClr val="tx1"/>
                </a:solidFill>
              </a:rPr>
              <a:t>any general </a:t>
            </a:r>
            <a:r>
              <a:rPr lang="en-US" sz="1200" dirty="0">
                <a:solidFill>
                  <a:schemeClr val="tx1"/>
                </a:solidFill>
              </a:rPr>
              <a:t>advice offered. </a:t>
            </a:r>
            <a:r>
              <a:rPr lang="en-US" sz="1200" dirty="0" smtClean="0">
                <a:solidFill>
                  <a:schemeClr val="tx1"/>
                </a:solidFill>
              </a:rPr>
              <a:t>Spirer Law Firm, P.C. </a:t>
            </a:r>
            <a:r>
              <a:rPr lang="en-US" sz="1200" dirty="0">
                <a:solidFill>
                  <a:schemeClr val="tx1"/>
                </a:solidFill>
              </a:rPr>
              <a:t>shall not be responsible </a:t>
            </a:r>
            <a:r>
              <a:rPr lang="en-US" sz="1200" dirty="0" smtClean="0">
                <a:solidFill>
                  <a:schemeClr val="tx1"/>
                </a:solidFill>
              </a:rPr>
              <a:t>and disclaims </a:t>
            </a:r>
            <a:r>
              <a:rPr lang="en-US" sz="1200" dirty="0">
                <a:solidFill>
                  <a:schemeClr val="tx1"/>
                </a:solidFill>
              </a:rPr>
              <a:t>all liability for any loss, liability, damage (whether </a:t>
            </a:r>
            <a:r>
              <a:rPr lang="en-US" sz="1200" dirty="0" smtClean="0">
                <a:solidFill>
                  <a:schemeClr val="tx1"/>
                </a:solidFill>
              </a:rPr>
              <a:t>direct, indirect</a:t>
            </a:r>
            <a:r>
              <a:rPr lang="en-US" sz="1200" dirty="0">
                <a:solidFill>
                  <a:schemeClr val="tx1"/>
                </a:solidFill>
              </a:rPr>
              <a:t>, special or consequential) or expense of any </a:t>
            </a:r>
            <a:r>
              <a:rPr lang="en-US" sz="1200" dirty="0" smtClean="0">
                <a:solidFill>
                  <a:schemeClr val="tx1"/>
                </a:solidFill>
              </a:rPr>
              <a:t>nature whatsoever</a:t>
            </a:r>
            <a:r>
              <a:rPr lang="en-US" sz="1200" dirty="0">
                <a:solidFill>
                  <a:schemeClr val="tx1"/>
                </a:solidFill>
              </a:rPr>
              <a:t>, which may be suffered as a result of or which may </a:t>
            </a:r>
            <a:r>
              <a:rPr lang="en-US" sz="1200" dirty="0" smtClean="0">
                <a:solidFill>
                  <a:schemeClr val="tx1"/>
                </a:solidFill>
              </a:rPr>
              <a:t>be attributable</a:t>
            </a:r>
            <a:r>
              <a:rPr lang="en-US" sz="1200" dirty="0">
                <a:solidFill>
                  <a:schemeClr val="tx1"/>
                </a:solidFill>
              </a:rPr>
              <a:t>, directly or indirectly, to the use of, or reliance upon </a:t>
            </a:r>
            <a:r>
              <a:rPr lang="en-US" sz="1200" dirty="0" smtClean="0">
                <a:solidFill>
                  <a:schemeClr val="tx1"/>
                </a:solidFill>
              </a:rPr>
              <a:t>any information</a:t>
            </a:r>
            <a:r>
              <a:rPr lang="en-US" sz="1200" dirty="0">
                <a:solidFill>
                  <a:schemeClr val="tx1"/>
                </a:solidFill>
              </a:rPr>
              <a:t>, links or service provided, or any actions and/or </a:t>
            </a:r>
            <a:r>
              <a:rPr lang="en-US" sz="1200" dirty="0" smtClean="0">
                <a:solidFill>
                  <a:schemeClr val="tx1"/>
                </a:solidFill>
              </a:rPr>
              <a:t>liability for </a:t>
            </a:r>
            <a:r>
              <a:rPr lang="en-US" sz="1200" dirty="0">
                <a:solidFill>
                  <a:schemeClr val="tx1"/>
                </a:solidFill>
              </a:rPr>
              <a:t>consequential or incidental damages. </a:t>
            </a:r>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dirty="0" smtClean="0"/>
              <a:t>www.spirerlaw.com</a:t>
            </a:r>
            <a:endParaRPr lang="en-US" dirty="0"/>
          </a:p>
        </p:txBody>
      </p:sp>
    </p:spTree>
    <p:extLst>
      <p:ext uri="{BB962C8B-B14F-4D97-AF65-F5344CB8AC3E}">
        <p14:creationId xmlns:p14="http://schemas.microsoft.com/office/powerpoint/2010/main" val="4191217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172200"/>
          </a:xfrm>
        </p:spPr>
        <p:txBody>
          <a:bodyPr>
            <a:normAutofit fontScale="90000"/>
          </a:bodyPr>
          <a:lstStyle/>
          <a:p>
            <a:pPr algn="l"/>
            <a:r>
              <a:rPr lang="en-US" sz="1600" dirty="0" smtClean="0">
                <a:solidFill>
                  <a:schemeClr val="tx1"/>
                </a:solidFill>
                <a:ea typeface="Segoe UI Symbol"/>
              </a:rPr>
              <a:t/>
            </a:r>
            <a:br>
              <a:rPr lang="en-US" sz="1600" dirty="0" smtClean="0">
                <a:solidFill>
                  <a:schemeClr val="tx1"/>
                </a:solidFill>
                <a:ea typeface="Segoe UI Symbol"/>
              </a:rPr>
            </a:br>
            <a:r>
              <a:rPr lang="en-US" sz="1600" dirty="0" smtClean="0">
                <a:ea typeface="Segoe UI Symbol"/>
              </a:rPr>
              <a:t/>
            </a:r>
            <a:br>
              <a:rPr lang="en-US" sz="1600" dirty="0" smtClean="0">
                <a:ea typeface="Segoe UI Symbol"/>
              </a:rPr>
            </a:br>
            <a:r>
              <a:rPr lang="en-US" sz="2200" dirty="0" smtClean="0">
                <a:ea typeface="Segoe UI Symbol"/>
              </a:rPr>
              <a:t>For charities with a fundraising presence in a state only through social marketing or other indirect solicitation</a:t>
            </a:r>
            <a:br>
              <a:rPr lang="en-US" sz="2200" dirty="0" smtClean="0">
                <a:ea typeface="Segoe UI Symbol"/>
              </a:rPr>
            </a:br>
            <a:r>
              <a:rPr lang="en-US" sz="2000" dirty="0" smtClean="0">
                <a:ea typeface="Segoe UI Symbol"/>
              </a:rPr>
              <a:t/>
            </a:r>
            <a:br>
              <a:rPr lang="en-US" sz="2000" dirty="0" smtClean="0">
                <a:ea typeface="Segoe UI Symbol"/>
              </a:rPr>
            </a:br>
            <a:r>
              <a:rPr lang="en-US" sz="1800" dirty="0">
                <a:ea typeface="Segoe UI Symbol"/>
              </a:rPr>
              <a:t>◈ S</a:t>
            </a:r>
            <a:r>
              <a:rPr lang="en-US" sz="1800" dirty="0" smtClean="0">
                <a:ea typeface="Segoe UI Symbol"/>
              </a:rPr>
              <a:t>ocial marketing or indirect solicitation:  charity portals (e.g. igive.com</a:t>
            </a:r>
            <a:r>
              <a:rPr lang="en-US" sz="1800" dirty="0" smtClean="0"/>
              <a:t>) and other organizations that pledge to donate a certain portion of their proceeds to a named charity.</a:t>
            </a:r>
            <a:r>
              <a:rPr lang="en-US" sz="1800" dirty="0" smtClean="0">
                <a:ea typeface="Segoe UI Symbol"/>
              </a:rPr>
              <a:t/>
            </a:r>
            <a:br>
              <a:rPr lang="en-US" sz="1800" dirty="0" smtClean="0">
                <a:ea typeface="Segoe UI Symbol"/>
              </a:rPr>
            </a:br>
            <a:r>
              <a:rPr lang="en-US" sz="1800" dirty="0" smtClean="0">
                <a:ea typeface="Segoe UI Symbol"/>
              </a:rPr>
              <a:t/>
            </a:r>
            <a:br>
              <a:rPr lang="en-US" sz="1800" dirty="0" smtClean="0">
                <a:ea typeface="Segoe UI Symbol"/>
              </a:rPr>
            </a:br>
            <a:r>
              <a:rPr lang="en-US" sz="1800" dirty="0">
                <a:ea typeface="Segoe UI Symbol"/>
              </a:rPr>
              <a:t>◈ </a:t>
            </a:r>
            <a:r>
              <a:rPr lang="en-US" sz="1800" dirty="0" smtClean="0">
                <a:ea typeface="Segoe UI Symbol"/>
              </a:rPr>
              <a:t>Application of Charleston Principles to indirect solicitation:   (Principles III(B)(1) and III(B)(4))</a:t>
            </a:r>
            <a:r>
              <a:rPr lang="en-US" sz="1800" dirty="0">
                <a:ea typeface="Segoe UI Symbol"/>
              </a:rPr>
              <a:t/>
            </a:r>
            <a:br>
              <a:rPr lang="en-US" sz="1800" dirty="0">
                <a:ea typeface="Segoe UI Symbol"/>
              </a:rPr>
            </a:br>
            <a:r>
              <a:rPr lang="en-US" sz="1800" dirty="0">
                <a:ea typeface="Segoe UI Symbol"/>
              </a:rPr>
              <a:t>	</a:t>
            </a:r>
            <a:r>
              <a:rPr lang="en-US" sz="1800" dirty="0" smtClean="0">
                <a:ea typeface="Segoe UI Symbol"/>
              </a:rPr>
              <a:t>◈ The Charleston Principles apply only to indirect Internet solicitations, but similar 	principles may be assumed to apply to other indirect solicitations, e.g., through TV or 	print advertising.</a:t>
            </a:r>
            <a:br>
              <a:rPr lang="en-US" sz="1800" dirty="0" smtClean="0">
                <a:ea typeface="Segoe UI Symbol"/>
              </a:rPr>
            </a:br>
            <a:r>
              <a:rPr lang="en-US" sz="1800" dirty="0">
                <a:ea typeface="Segoe UI Symbol"/>
              </a:rPr>
              <a:t>	</a:t>
            </a:r>
            <a:r>
              <a:rPr lang="en-US" sz="1800" dirty="0" smtClean="0">
                <a:ea typeface="Segoe UI Symbol"/>
              </a:rPr>
              <a:t>◈ Some states have  statutes that explicitly require registration of charities under 	indirect solicitation circumstances.  Colorado, for example, requires registration for 	charities that use a commercial co-</a:t>
            </a:r>
            <a:r>
              <a:rPr lang="en-US" sz="1800" dirty="0" err="1" smtClean="0">
                <a:ea typeface="Segoe UI Symbol"/>
              </a:rPr>
              <a:t>venturer</a:t>
            </a:r>
            <a:r>
              <a:rPr lang="en-US" sz="1800" dirty="0" smtClean="0">
                <a:ea typeface="Segoe UI Symbol"/>
              </a:rPr>
              <a:t> to raise contributions.  The  Charleston 	Principles recite, however, that such states should consider whether they should, 	as a matter of public policy, take action to enforce their registration requirements 	against those charities that do </a:t>
            </a:r>
            <a:r>
              <a:rPr lang="en-US" sz="1800" i="1" dirty="0" smtClean="0">
                <a:ea typeface="Segoe UI Symbol"/>
              </a:rPr>
              <a:t>not </a:t>
            </a:r>
            <a:r>
              <a:rPr lang="en-US" sz="1800" dirty="0" smtClean="0">
                <a:ea typeface="Segoe UI Symbol"/>
              </a:rPr>
              <a:t>independently meet the criteria for registration.</a:t>
            </a:r>
            <a:br>
              <a:rPr lang="en-US" sz="1800" dirty="0" smtClean="0">
                <a:ea typeface="Segoe UI Symbol"/>
              </a:rPr>
            </a:br>
            <a:r>
              <a:rPr lang="en-US" sz="1800" dirty="0">
                <a:ea typeface="Segoe UI Symbol"/>
              </a:rPr>
              <a:t>	 </a:t>
            </a:r>
            <a:r>
              <a:rPr lang="en-US" sz="1800" dirty="0" smtClean="0">
                <a:ea typeface="Segoe UI Symbol"/>
              </a:rPr>
              <a:t>◈ All other states should only require registration by a charity where the charity, and 	not the social marketer, meets the registration requirement.</a:t>
            </a:r>
            <a:br>
              <a:rPr lang="en-US" sz="1800" dirty="0" smtClean="0">
                <a:ea typeface="Segoe UI Symbol"/>
              </a:rPr>
            </a:br>
            <a:r>
              <a:rPr lang="en-US" sz="1800" dirty="0">
                <a:ea typeface="Segoe UI Symbol"/>
              </a:rPr>
              <a:t>	 </a:t>
            </a:r>
            <a:r>
              <a:rPr lang="en-US" sz="1800" dirty="0" smtClean="0">
                <a:ea typeface="Segoe UI Symbol"/>
              </a:rPr>
              <a:t>◈ It is important to note, however, that the activities of the social marketer are likely 	to be ascribed to the charity where the charity has a contract for marketing with 	the social marketer.</a:t>
            </a:r>
            <a:br>
              <a:rPr lang="en-US" sz="1800" dirty="0" smtClean="0">
                <a:ea typeface="Segoe UI Symbol"/>
              </a:rPr>
            </a:br>
            <a:r>
              <a:rPr lang="en-US" sz="1800" dirty="0">
                <a:ea typeface="Segoe UI Symbol"/>
              </a:rPr>
              <a:t>	 </a:t>
            </a:r>
            <a:r>
              <a:rPr lang="en-US" sz="1800" dirty="0" smtClean="0">
                <a:ea typeface="Segoe UI Symbol"/>
              </a:rPr>
              <a:t>◈ Moreover, as with any form of marketing, if the charity follows up with a donor in a 	state to solicit additional contributions, then the state may require registration.</a:t>
            </a:r>
            <a:r>
              <a:rPr lang="en-US" sz="1900" dirty="0" smtClean="0">
                <a:ea typeface="Segoe UI Symbol"/>
              </a:rPr>
              <a:t>  </a:t>
            </a:r>
            <a:r>
              <a:rPr lang="en-US" sz="1600" dirty="0" smtClean="0">
                <a:ea typeface="Segoe UI Symbol"/>
              </a:rPr>
              <a:t/>
            </a:r>
            <a:br>
              <a:rPr lang="en-US" sz="1600" dirty="0" smtClean="0">
                <a:ea typeface="Segoe UI Symbol"/>
              </a:rPr>
            </a:br>
            <a:r>
              <a:rPr lang="en-US" sz="1600" dirty="0">
                <a:ea typeface="Segoe UI Symbol"/>
              </a:rPr>
              <a:t/>
            </a:r>
            <a:br>
              <a:rPr lang="en-US" sz="1600" dirty="0">
                <a:ea typeface="Segoe UI Symbol"/>
              </a:rPr>
            </a:br>
            <a:endParaRPr lang="en-US" sz="1700" dirty="0"/>
          </a:p>
        </p:txBody>
      </p:sp>
      <p:sp>
        <p:nvSpPr>
          <p:cNvPr id="3" name="Footer Placeholder 2"/>
          <p:cNvSpPr>
            <a:spLocks noGrp="1"/>
          </p:cNvSpPr>
          <p:nvPr>
            <p:ph type="ftr" sz="quarter" idx="11"/>
          </p:nvPr>
        </p:nvSpPr>
        <p:spPr/>
        <p:txBody>
          <a:bodyPr/>
          <a:lstStyle/>
          <a:p>
            <a:r>
              <a:rPr lang="en-US" dirty="0" smtClean="0"/>
              <a:t>www.spirerlaw.com</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4944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pPr algn="l"/>
            <a:r>
              <a:rPr lang="en-US" sz="2400" dirty="0" smtClean="0"/>
              <a:t>For more information, please feel free to contact us:</a:t>
            </a:r>
            <a:br>
              <a:rPr lang="en-US" sz="2400" dirty="0" smtClean="0"/>
            </a:br>
            <a:r>
              <a:rPr lang="en-US" sz="2400" dirty="0"/>
              <a:t/>
            </a:r>
            <a:br>
              <a:rPr lang="en-US" sz="2400" dirty="0"/>
            </a:br>
            <a:r>
              <a:rPr lang="en-US" sz="2400" dirty="0" smtClean="0"/>
              <a:t>	Julian H. Spirer, Esq.</a:t>
            </a:r>
            <a:br>
              <a:rPr lang="en-US" sz="2400" dirty="0" smtClean="0"/>
            </a:br>
            <a:r>
              <a:rPr lang="en-US" sz="2400" dirty="0"/>
              <a:t>	</a:t>
            </a:r>
            <a:r>
              <a:rPr lang="en-US" sz="2400" dirty="0" smtClean="0"/>
              <a:t>Spirer Law Firm, P.C.</a:t>
            </a:r>
            <a:br>
              <a:rPr lang="en-US" sz="2400" dirty="0" smtClean="0"/>
            </a:br>
            <a:r>
              <a:rPr lang="en-US" sz="2400" dirty="0"/>
              <a:t>	</a:t>
            </a:r>
            <a:r>
              <a:rPr lang="en-US" sz="2400" dirty="0" smtClean="0"/>
              <a:t>7101 Wisconsin Avenue</a:t>
            </a:r>
            <a:br>
              <a:rPr lang="en-US" sz="2400" dirty="0" smtClean="0"/>
            </a:br>
            <a:r>
              <a:rPr lang="en-US" sz="2400" dirty="0" smtClean="0"/>
              <a:t>	Suite 1201</a:t>
            </a:r>
            <a:br>
              <a:rPr lang="en-US" sz="2400" dirty="0" smtClean="0"/>
            </a:br>
            <a:r>
              <a:rPr lang="en-US" sz="2400" dirty="0"/>
              <a:t>	</a:t>
            </a:r>
            <a:r>
              <a:rPr lang="en-US" sz="2400" dirty="0" smtClean="0"/>
              <a:t>Bethesda, Maryland 20814</a:t>
            </a:r>
            <a:br>
              <a:rPr lang="en-US" sz="2400" dirty="0" smtClean="0"/>
            </a:br>
            <a:r>
              <a:rPr lang="en-US" sz="2400" dirty="0"/>
              <a:t>	</a:t>
            </a:r>
            <a:r>
              <a:rPr lang="en-US" sz="2400" dirty="0" smtClean="0"/>
              <a:t>(301) 654-3300</a:t>
            </a:r>
            <a:br>
              <a:rPr lang="en-US" sz="2400" dirty="0" smtClean="0"/>
            </a:br>
            <a:r>
              <a:rPr lang="en-US" sz="2400" dirty="0"/>
              <a:t>	</a:t>
            </a:r>
            <a:r>
              <a:rPr lang="en-US" sz="2400" dirty="0" smtClean="0">
                <a:hlinkClick r:id="rId2"/>
              </a:rPr>
              <a:t>jspirer@spirerlaw.com</a:t>
            </a:r>
            <a:r>
              <a:rPr lang="en-US" sz="2400" dirty="0" smtClean="0"/>
              <a:t/>
            </a:r>
            <a:br>
              <a:rPr lang="en-US" sz="2400" dirty="0" smtClean="0"/>
            </a:br>
            <a:r>
              <a:rPr lang="en-US" sz="2400" dirty="0"/>
              <a:t>	</a:t>
            </a:r>
            <a:r>
              <a:rPr lang="en-US" sz="2400" dirty="0" smtClean="0"/>
              <a:t>www.spirerlaw.com</a:t>
            </a:r>
            <a:br>
              <a:rPr lang="en-US" sz="2400" dirty="0" smtClean="0"/>
            </a:br>
            <a:r>
              <a:rPr lang="en-US" sz="2400" dirty="0" smtClean="0"/>
              <a:t/>
            </a:r>
            <a:br>
              <a:rPr lang="en-US" sz="2400" dirty="0" smtClean="0"/>
            </a:br>
            <a:endParaRPr lang="en-US" sz="2400" dirty="0"/>
          </a:p>
        </p:txBody>
      </p:sp>
      <p:sp>
        <p:nvSpPr>
          <p:cNvPr id="3" name="Footer Placeholder 2"/>
          <p:cNvSpPr>
            <a:spLocks noGrp="1"/>
          </p:cNvSpPr>
          <p:nvPr>
            <p:ph type="ftr" sz="quarter" idx="11"/>
          </p:nvPr>
        </p:nvSpPr>
        <p:spPr/>
        <p:txBody>
          <a:bodyPr/>
          <a:lstStyle/>
          <a:p>
            <a:r>
              <a:rPr lang="en-US" dirty="0" smtClean="0"/>
              <a:t>www.spirerlaw.com</a:t>
            </a:r>
            <a:endParaRPr lang="en-US"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35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a:bodyPr>
          <a:lstStyle/>
          <a:p>
            <a:pPr algn="l"/>
            <a:r>
              <a:rPr lang="en-US" sz="2000" dirty="0" smtClean="0"/>
              <a:t>Focus on two of the many legal issues posed by state charity regulations</a:t>
            </a:r>
            <a:r>
              <a:rPr lang="en-US" sz="1700" dirty="0" smtClean="0"/>
              <a:t/>
            </a:r>
            <a:br>
              <a:rPr lang="en-US" sz="1700" dirty="0" smtClean="0"/>
            </a:br>
            <a:r>
              <a:rPr lang="en-US" sz="1700" dirty="0"/>
              <a:t/>
            </a:r>
            <a:br>
              <a:rPr lang="en-US" sz="1700" dirty="0"/>
            </a:br>
            <a:r>
              <a:rPr lang="en-US" sz="1700" dirty="0" smtClean="0"/>
              <a:t>	</a:t>
            </a:r>
            <a:r>
              <a:rPr lang="en-US" sz="1600" dirty="0" smtClean="0">
                <a:ea typeface="Segoe UI Symbol"/>
              </a:rPr>
              <a:t>◈  </a:t>
            </a:r>
            <a:r>
              <a:rPr lang="en-US" sz="1700" dirty="0" smtClean="0">
                <a:ea typeface="Segoe UI Symbol"/>
              </a:rPr>
              <a:t>Compliance obligations of charities that solicit on the Internet.</a:t>
            </a:r>
            <a:br>
              <a:rPr lang="en-US" sz="1700" dirty="0" smtClean="0">
                <a:ea typeface="Segoe UI Symbol"/>
              </a:rPr>
            </a:br>
            <a:r>
              <a:rPr lang="en-US" sz="1700" dirty="0">
                <a:ea typeface="Segoe UI Symbol"/>
              </a:rPr>
              <a:t/>
            </a:r>
            <a:br>
              <a:rPr lang="en-US" sz="1700" dirty="0">
                <a:ea typeface="Segoe UI Symbol"/>
              </a:rPr>
            </a:br>
            <a:r>
              <a:rPr lang="en-US" sz="1700" dirty="0" smtClean="0">
                <a:ea typeface="Segoe UI Symbol"/>
              </a:rPr>
              <a:t>	◈  </a:t>
            </a:r>
            <a:r>
              <a:rPr lang="en-US" sz="1700" dirty="0">
                <a:ea typeface="Segoe UI Symbol"/>
              </a:rPr>
              <a:t>R</a:t>
            </a:r>
            <a:r>
              <a:rPr lang="en-US" sz="1700" dirty="0" smtClean="0">
                <a:ea typeface="Segoe UI Symbol"/>
              </a:rPr>
              <a:t>equirements for charities that receive contributions through social 	marketing and other third party fundraising.</a:t>
            </a:r>
            <a:br>
              <a:rPr lang="en-US" sz="1700" dirty="0" smtClean="0">
                <a:ea typeface="Segoe UI Symbol"/>
              </a:rPr>
            </a:br>
            <a:r>
              <a:rPr lang="en-US" sz="1600" dirty="0">
                <a:ea typeface="Segoe UI Symbol"/>
              </a:rPr>
              <a:t/>
            </a:r>
            <a:br>
              <a:rPr lang="en-US" sz="1600" dirty="0">
                <a:ea typeface="Segoe UI Symbol"/>
              </a:rPr>
            </a:br>
            <a:r>
              <a:rPr lang="en-US" sz="1600" dirty="0" smtClean="0">
                <a:ea typeface="Segoe UI Symbol"/>
              </a:rPr>
              <a:t/>
            </a:r>
            <a:br>
              <a:rPr lang="en-US" sz="1600" dirty="0" smtClean="0">
                <a:ea typeface="Segoe UI Symbol"/>
              </a:rPr>
            </a:br>
            <a:r>
              <a:rPr lang="en-US" sz="1600" dirty="0">
                <a:ea typeface="Segoe UI Symbol"/>
              </a:rPr>
              <a:t/>
            </a:r>
            <a:br>
              <a:rPr lang="en-US" sz="1600" dirty="0">
                <a:ea typeface="Segoe UI Symbol"/>
              </a:rPr>
            </a:br>
            <a:r>
              <a:rPr lang="en-US" sz="1600" dirty="0" smtClean="0">
                <a:ea typeface="Segoe UI Symbol"/>
              </a:rPr>
              <a:t/>
            </a:r>
            <a:br>
              <a:rPr lang="en-US" sz="1600" dirty="0" smtClean="0">
                <a:ea typeface="Segoe UI Symbol"/>
              </a:rPr>
            </a:br>
            <a:r>
              <a:rPr lang="en-US" sz="1600" dirty="0">
                <a:ea typeface="Segoe UI Symbol"/>
              </a:rPr>
              <a:t/>
            </a:r>
            <a:br>
              <a:rPr lang="en-US" sz="1600" dirty="0">
                <a:ea typeface="Segoe UI Symbol"/>
              </a:rPr>
            </a:br>
            <a:r>
              <a:rPr lang="en-US" sz="1600" dirty="0" smtClean="0">
                <a:ea typeface="Segoe UI Symbol"/>
              </a:rPr>
              <a:t/>
            </a:r>
            <a:br>
              <a:rPr lang="en-US" sz="1600" dirty="0" smtClean="0">
                <a:ea typeface="Segoe UI Symbol"/>
              </a:rPr>
            </a:br>
            <a:r>
              <a:rPr lang="en-US" sz="1600" dirty="0">
                <a:ea typeface="Segoe UI Symbol"/>
              </a:rPr>
              <a:t/>
            </a:r>
            <a:br>
              <a:rPr lang="en-US" sz="1600" dirty="0">
                <a:ea typeface="Segoe UI Symbol"/>
              </a:rPr>
            </a:br>
            <a:r>
              <a:rPr lang="en-US" sz="1600" dirty="0" smtClean="0">
                <a:ea typeface="Segoe UI Symbol"/>
              </a:rPr>
              <a:t/>
            </a:r>
            <a:br>
              <a:rPr lang="en-US" sz="1600" dirty="0" smtClean="0">
                <a:ea typeface="Segoe UI Symbol"/>
              </a:rPr>
            </a:br>
            <a:r>
              <a:rPr lang="en-US" sz="1600" dirty="0">
                <a:ea typeface="Segoe UI Symbol"/>
              </a:rPr>
              <a:t/>
            </a:r>
            <a:br>
              <a:rPr lang="en-US" sz="1600" dirty="0">
                <a:ea typeface="Segoe UI Symbol"/>
              </a:rPr>
            </a:br>
            <a:endParaRPr lang="en-US" sz="1700" dirty="0"/>
          </a:p>
        </p:txBody>
      </p:sp>
      <p:sp>
        <p:nvSpPr>
          <p:cNvPr id="3" name="Footer Placeholder 2"/>
          <p:cNvSpPr>
            <a:spLocks noGrp="1"/>
          </p:cNvSpPr>
          <p:nvPr>
            <p:ph type="ftr" sz="quarter" idx="11"/>
          </p:nvPr>
        </p:nvSpPr>
        <p:spPr/>
        <p:txBody>
          <a:bodyPr/>
          <a:lstStyle/>
          <a:p>
            <a:r>
              <a:rPr lang="en-US" dirty="0" smtClean="0"/>
              <a:t>www.spirerlaw.com</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4080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722313" y="381001"/>
            <a:ext cx="7772400" cy="4025900"/>
          </a:xfrm>
        </p:spPr>
        <p:txBody>
          <a:bodyPr/>
          <a:lstStyle/>
          <a:p>
            <a:r>
              <a:rPr lang="en-US" dirty="0" smtClean="0">
                <a:solidFill>
                  <a:schemeClr val="tx1"/>
                </a:solidFill>
              </a:rPr>
              <a:t>The reach and scope of state and local charity schemes are limited by U.S. and state constitutions in two significant ways:</a:t>
            </a:r>
          </a:p>
          <a:p>
            <a:endParaRPr lang="en-US" dirty="0">
              <a:solidFill>
                <a:schemeClr val="tx1"/>
              </a:solidFill>
            </a:endParaRPr>
          </a:p>
          <a:p>
            <a:r>
              <a:rPr lang="en-US" sz="1700" dirty="0" smtClean="0">
                <a:solidFill>
                  <a:schemeClr val="tx1"/>
                </a:solidFill>
              </a:rPr>
              <a:t>❶  First Amendment free speech protections given to charitable solicitation</a:t>
            </a:r>
          </a:p>
          <a:p>
            <a:endParaRPr lang="en-US" sz="1700" dirty="0" smtClean="0">
              <a:solidFill>
                <a:schemeClr val="tx1"/>
              </a:solidFill>
            </a:endParaRPr>
          </a:p>
          <a:p>
            <a:r>
              <a:rPr lang="en-US" sz="1700" dirty="0" smtClean="0">
                <a:solidFill>
                  <a:schemeClr val="tx1"/>
                </a:solidFill>
              </a:rPr>
              <a:t>❷  Limits on the exercise of jurisdiction over out-of-state parties</a:t>
            </a:r>
          </a:p>
          <a:p>
            <a:endParaRPr lang="en-US" dirty="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a:p>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smtClean="0"/>
              <a:t>www.spirerlaw.com</a:t>
            </a:r>
            <a:endParaRPr lang="en-US" dirty="0"/>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707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fontScale="90000"/>
          </a:bodyPr>
          <a:lstStyle/>
          <a:p>
            <a:pPr algn="l"/>
            <a:r>
              <a:rPr lang="en-US" sz="2200" dirty="0" smtClean="0">
                <a:solidFill>
                  <a:schemeClr val="tx1"/>
                </a:solidFill>
              </a:rPr>
              <a:t>❶ First Amendment free speech protections</a:t>
            </a:r>
            <a:r>
              <a:rPr lang="en-US" dirty="0"/>
              <a:t/>
            </a:r>
            <a:br>
              <a:rPr lang="en-US" dirty="0"/>
            </a:br>
            <a:r>
              <a:rPr lang="en-US" dirty="0" smtClean="0"/>
              <a:t/>
            </a:r>
            <a:br>
              <a:rPr lang="en-US" dirty="0" smtClean="0"/>
            </a:br>
            <a:r>
              <a:rPr lang="en-US" sz="1900" dirty="0" smtClean="0">
                <a:solidFill>
                  <a:schemeClr val="tx1"/>
                </a:solidFill>
                <a:ea typeface="Segoe UI Symbol"/>
              </a:rPr>
              <a:t>◈</a:t>
            </a:r>
            <a:r>
              <a:rPr lang="en-US" sz="1900" dirty="0" smtClean="0">
                <a:solidFill>
                  <a:schemeClr val="tx1"/>
                </a:solidFill>
              </a:rPr>
              <a:t> In </a:t>
            </a:r>
            <a:r>
              <a:rPr lang="en-US" sz="1900" i="1" dirty="0" smtClean="0">
                <a:solidFill>
                  <a:schemeClr val="tx1"/>
                </a:solidFill>
              </a:rPr>
              <a:t>Riley v. National </a:t>
            </a:r>
            <a:r>
              <a:rPr lang="en-US" sz="1900" i="1" dirty="0" err="1" smtClean="0">
                <a:solidFill>
                  <a:schemeClr val="tx1"/>
                </a:solidFill>
              </a:rPr>
              <a:t>Fed'n</a:t>
            </a:r>
            <a:r>
              <a:rPr lang="en-US" sz="1900" i="1" dirty="0" smtClean="0">
                <a:solidFill>
                  <a:schemeClr val="tx1"/>
                </a:solidFill>
              </a:rPr>
              <a:t> of the Blind of N.C., Inc.</a:t>
            </a:r>
            <a:r>
              <a:rPr lang="en-US" sz="1900" dirty="0" smtClean="0">
                <a:solidFill>
                  <a:schemeClr val="tx1"/>
                </a:solidFill>
              </a:rPr>
              <a:t>, 487 U.S. 781, 789 (1988), the U.S. Supreme Court held that the free speech protections of the First Amendment  apply to charitable solicitations. A charitable solicitation regulation is a “prior restraint” on speech and is accordingly subject to close judicial scrutiny. </a:t>
            </a:r>
            <a:br>
              <a:rPr lang="en-US" sz="1900" dirty="0" smtClean="0">
                <a:solidFill>
                  <a:schemeClr val="tx1"/>
                </a:solidFill>
              </a:rPr>
            </a:br>
            <a:r>
              <a:rPr lang="en-US" sz="1900" dirty="0" smtClean="0">
                <a:solidFill>
                  <a:schemeClr val="tx1"/>
                </a:solidFill>
                <a:ea typeface="Segoe UI Symbol"/>
              </a:rPr>
              <a:t/>
            </a:r>
            <a:br>
              <a:rPr lang="en-US" sz="1900" dirty="0" smtClean="0">
                <a:solidFill>
                  <a:schemeClr val="tx1"/>
                </a:solidFill>
                <a:ea typeface="Segoe UI Symbol"/>
              </a:rPr>
            </a:br>
            <a:r>
              <a:rPr lang="en-US" sz="1900" dirty="0" smtClean="0">
                <a:solidFill>
                  <a:schemeClr val="tx1"/>
                </a:solidFill>
                <a:ea typeface="Segoe UI Symbol"/>
              </a:rPr>
              <a:t>◈ </a:t>
            </a:r>
            <a:r>
              <a:rPr lang="en-US" sz="1900" dirty="0" smtClean="0">
                <a:solidFill>
                  <a:schemeClr val="tx1"/>
                </a:solidFill>
              </a:rPr>
              <a:t>A limitation on charitable solicitations will not be sustained if it places too much discretion in the hands of state administrators (</a:t>
            </a:r>
            <a:r>
              <a:rPr lang="en-US" sz="1900" i="1" dirty="0" smtClean="0">
                <a:solidFill>
                  <a:schemeClr val="tx1"/>
                </a:solidFill>
              </a:rPr>
              <a:t>American Target </a:t>
            </a:r>
            <a:r>
              <a:rPr lang="en-US" sz="1900" i="1" dirty="0" err="1" smtClean="0">
                <a:solidFill>
                  <a:schemeClr val="tx1"/>
                </a:solidFill>
              </a:rPr>
              <a:t>Adver</a:t>
            </a:r>
            <a:r>
              <a:rPr lang="en-US" sz="1900" i="1" dirty="0" smtClean="0">
                <a:solidFill>
                  <a:schemeClr val="tx1"/>
                </a:solidFill>
              </a:rPr>
              <a:t>., Inc. v. </a:t>
            </a:r>
            <a:r>
              <a:rPr lang="en-US" sz="1900" i="1" dirty="0" err="1" smtClean="0">
                <a:solidFill>
                  <a:schemeClr val="tx1"/>
                </a:solidFill>
              </a:rPr>
              <a:t>Giani</a:t>
            </a:r>
            <a:r>
              <a:rPr lang="en-US" sz="1900" dirty="0" smtClean="0">
                <a:solidFill>
                  <a:schemeClr val="tx1"/>
                </a:solidFill>
              </a:rPr>
              <a:t>, 199 F.3d 1241, 1250 (10th Cir.2000)) </a:t>
            </a:r>
            <a:br>
              <a:rPr lang="en-US" sz="1900" dirty="0" smtClean="0">
                <a:solidFill>
                  <a:schemeClr val="tx1"/>
                </a:solidFill>
              </a:rPr>
            </a:br>
            <a:r>
              <a:rPr lang="en-US" sz="1900" dirty="0" smtClean="0">
                <a:solidFill>
                  <a:schemeClr val="tx1"/>
                </a:solidFill>
                <a:ea typeface="Segoe UI Symbol"/>
              </a:rPr>
              <a:t/>
            </a:r>
            <a:br>
              <a:rPr lang="en-US" sz="1900" dirty="0" smtClean="0">
                <a:solidFill>
                  <a:schemeClr val="tx1"/>
                </a:solidFill>
                <a:ea typeface="Segoe UI Symbol"/>
              </a:rPr>
            </a:br>
            <a:r>
              <a:rPr lang="en-US" sz="1900" dirty="0" smtClean="0">
                <a:solidFill>
                  <a:schemeClr val="tx1"/>
                </a:solidFill>
                <a:ea typeface="Segoe UI Symbol"/>
              </a:rPr>
              <a:t>◈ A limitation will also not be sustained </a:t>
            </a:r>
            <a:r>
              <a:rPr lang="en-US" sz="1900" dirty="0" smtClean="0">
                <a:solidFill>
                  <a:schemeClr val="tx1"/>
                </a:solidFill>
              </a:rPr>
              <a:t>if the rules are not narrowly drawn</a:t>
            </a:r>
            <a:br>
              <a:rPr lang="en-US" sz="1900" dirty="0" smtClean="0">
                <a:solidFill>
                  <a:schemeClr val="tx1"/>
                </a:solidFill>
              </a:rPr>
            </a:br>
            <a:r>
              <a:rPr lang="en-US" sz="1900" dirty="0" smtClean="0">
                <a:solidFill>
                  <a:schemeClr val="tx1"/>
                </a:solidFill>
              </a:rPr>
              <a:t>to serve an important (substantial) government interest (</a:t>
            </a:r>
            <a:r>
              <a:rPr lang="en-US" sz="1900" i="1" dirty="0" smtClean="0">
                <a:solidFill>
                  <a:schemeClr val="tx1"/>
                </a:solidFill>
              </a:rPr>
              <a:t>Public Citizen, Inc. v. Pinellas County</a:t>
            </a:r>
            <a:r>
              <a:rPr lang="en-US" sz="1900" dirty="0" smtClean="0">
                <a:solidFill>
                  <a:schemeClr val="tx1"/>
                </a:solidFill>
              </a:rPr>
              <a:t>, 321 F.Supp.2d 1275, 1296 (M.D.Fla.,2004)).</a:t>
            </a:r>
            <a:br>
              <a:rPr lang="en-US" sz="1900" dirty="0" smtClean="0">
                <a:solidFill>
                  <a:schemeClr val="tx1"/>
                </a:solidFill>
              </a:rPr>
            </a:br>
            <a:r>
              <a:rPr lang="en-US" sz="1900" dirty="0"/>
              <a:t/>
            </a:r>
            <a:br>
              <a:rPr lang="en-US" sz="1900" dirty="0"/>
            </a:br>
            <a:r>
              <a:rPr lang="en-US" sz="1900" dirty="0" smtClean="0">
                <a:ea typeface="Segoe UI Symbol"/>
              </a:rPr>
              <a:t>◈ In </a:t>
            </a:r>
            <a:r>
              <a:rPr lang="en-US" sz="1900" i="1" dirty="0"/>
              <a:t>American Target </a:t>
            </a:r>
            <a:r>
              <a:rPr lang="en-US" sz="1900" i="1" dirty="0" err="1"/>
              <a:t>Adver</a:t>
            </a:r>
            <a:r>
              <a:rPr lang="en-US" sz="1900" i="1" dirty="0"/>
              <a:t>., Inc. v. </a:t>
            </a:r>
            <a:r>
              <a:rPr lang="en-US" sz="1900" i="1" dirty="0" err="1"/>
              <a:t>Giani</a:t>
            </a:r>
            <a:r>
              <a:rPr lang="en-US" sz="1900" dirty="0"/>
              <a:t>, 199 F.3d 1241, 1250 (10th Cir.2000</a:t>
            </a:r>
            <a:r>
              <a:rPr lang="en-US" sz="1900" dirty="0" smtClean="0"/>
              <a:t>), a federal Court of Appeals held generally permissible the registration provisions of Utah’s charitable solicitations statute but voided the act’s requirement that solicitors post a bond concluding that “[t]he chilling financial reality of the bond unnecessarily interferes with First Amendment freedoms.”  </a:t>
            </a:r>
            <a:r>
              <a:rPr lang="en-US" sz="1900" i="1" dirty="0" smtClean="0"/>
              <a:t>Id</a:t>
            </a:r>
            <a:r>
              <a:rPr lang="en-US" sz="1900" dirty="0" smtClean="0"/>
              <a:t>. at 1249.</a:t>
            </a:r>
            <a:endParaRPr lang="en-US" sz="1900" dirty="0"/>
          </a:p>
        </p:txBody>
      </p:sp>
      <p:sp>
        <p:nvSpPr>
          <p:cNvPr id="3" name="Footer Placeholder 2"/>
          <p:cNvSpPr>
            <a:spLocks noGrp="1"/>
          </p:cNvSpPr>
          <p:nvPr>
            <p:ph type="ftr" sz="quarter" idx="11"/>
          </p:nvPr>
        </p:nvSpPr>
        <p:spPr/>
        <p:txBody>
          <a:bodyPr/>
          <a:lstStyle/>
          <a:p>
            <a:r>
              <a:rPr lang="en-US" dirty="0" smtClean="0"/>
              <a:t>www.spirerlaw.com</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205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US" sz="2200" dirty="0" smtClean="0">
                <a:solidFill>
                  <a:schemeClr val="tx1"/>
                </a:solidFill>
              </a:rPr>
              <a:t>❷  Jurisdictional requirements</a:t>
            </a: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900" dirty="0" smtClean="0">
                <a:solidFill>
                  <a:schemeClr val="tx1"/>
                </a:solidFill>
                <a:ea typeface="Segoe UI Symbol"/>
              </a:rPr>
              <a:t>◈  </a:t>
            </a:r>
            <a:r>
              <a:rPr lang="en-US" sz="1900" dirty="0"/>
              <a:t>A</a:t>
            </a:r>
            <a:r>
              <a:rPr lang="en-US" sz="1900" dirty="0" smtClean="0"/>
              <a:t> state may not regulate an activity such as the Internet solicitation of charitable contributions unless there are what are called “minimum contacts” between the state and the activity and unless the exercise of jurisdiction over the activity would be “fundamentally fair.” </a:t>
            </a:r>
            <a:r>
              <a:rPr lang="en-US" sz="1900" i="1" dirty="0" smtClean="0"/>
              <a:t>People ex rel. Scott v. Police Hall of Fame, Inc.</a:t>
            </a:r>
            <a:r>
              <a:rPr lang="en-US" sz="1900" dirty="0" smtClean="0"/>
              <a:t>, 60 Ill.App.3d 331, 343, 376 N.E.2d 665, 674 (</a:t>
            </a:r>
            <a:r>
              <a:rPr lang="en-US" sz="1900" dirty="0" err="1" smtClean="0"/>
              <a:t>Ill.App</a:t>
            </a:r>
            <a:r>
              <a:rPr lang="en-US" sz="1900" dirty="0" smtClean="0"/>
              <a:t>. 1 Dist., 1978) (“There must be some act by which the defendant avails himself of the privilege of conducting activities within the forum State, thereby invoking the benefits and protections of its laws. “)</a:t>
            </a:r>
            <a:br>
              <a:rPr lang="en-US" sz="1900" dirty="0" smtClean="0"/>
            </a:br>
            <a:r>
              <a:rPr lang="en-US" sz="1900" dirty="0" smtClean="0"/>
              <a:t/>
            </a:r>
            <a:br>
              <a:rPr lang="en-US" sz="1900" dirty="0" smtClean="0"/>
            </a:br>
            <a:r>
              <a:rPr lang="en-US" sz="1900" dirty="0" smtClean="0">
                <a:ea typeface="Segoe UI Symbol"/>
              </a:rPr>
              <a:t>◈ Case law establishes that, as to Internet activity, “the mere existence of a website that is visible in a forum and that gives information about a company and its products is not enough, by itself, to subject [a party] to personal jurisdiction in that forum.”  </a:t>
            </a:r>
            <a:r>
              <a:rPr lang="en-US" sz="1900" i="1" dirty="0" err="1" smtClean="0">
                <a:ea typeface="Segoe UI Symbol"/>
              </a:rPr>
              <a:t>McBee</a:t>
            </a:r>
            <a:r>
              <a:rPr lang="en-US" sz="1900" i="1" dirty="0" smtClean="0">
                <a:ea typeface="Segoe UI Symbol"/>
              </a:rPr>
              <a:t> v. </a:t>
            </a:r>
            <a:r>
              <a:rPr lang="en-US" sz="1900" i="1" dirty="0" err="1" smtClean="0">
                <a:ea typeface="Segoe UI Symbol"/>
              </a:rPr>
              <a:t>Delica</a:t>
            </a:r>
            <a:r>
              <a:rPr lang="en-US" sz="1900" i="1" dirty="0" smtClean="0">
                <a:ea typeface="Segoe UI Symbol"/>
              </a:rPr>
              <a:t> Co.</a:t>
            </a:r>
            <a:r>
              <a:rPr lang="en-US" sz="1900" dirty="0" smtClean="0">
                <a:ea typeface="Segoe UI Symbol"/>
              </a:rPr>
              <a:t>, 417 F.3d 107, 124 (1</a:t>
            </a:r>
            <a:r>
              <a:rPr lang="en-US" sz="1900" baseline="30000" dirty="0" smtClean="0">
                <a:ea typeface="Segoe UI Symbol"/>
              </a:rPr>
              <a:t>st</a:t>
            </a:r>
            <a:r>
              <a:rPr lang="en-US" sz="1900" dirty="0" smtClean="0">
                <a:ea typeface="Segoe UI Symbol"/>
              </a:rPr>
              <a:t> Cir. 2005).  The contacts with the state must be “substantial.”</a:t>
            </a:r>
            <a:br>
              <a:rPr lang="en-US" sz="1900" dirty="0" smtClean="0">
                <a:ea typeface="Segoe UI Symbol"/>
              </a:rPr>
            </a:br>
            <a:r>
              <a:rPr lang="en-US" sz="1900" dirty="0" smtClean="0">
                <a:ea typeface="Segoe UI Symbol"/>
              </a:rPr>
              <a:t/>
            </a:r>
            <a:br>
              <a:rPr lang="en-US" sz="1900" dirty="0" smtClean="0">
                <a:ea typeface="Segoe UI Symbol"/>
              </a:rPr>
            </a:br>
            <a:r>
              <a:rPr lang="en-US" sz="1900" dirty="0" smtClean="0">
                <a:ea typeface="Segoe UI Symbol"/>
              </a:rPr>
              <a:t>◈ Whether solicitation of business or, in the case of charities, contributions in a state may subject the solicitor to jurisdiction is still not settled under the case law.  A court decision issued less than a month ago has noted that “It is well-established that a website accessible to New York residents – even a website with interactive components – is insufficient to support general jurisdiction.”  </a:t>
            </a:r>
            <a:r>
              <a:rPr lang="en-US" sz="1900" i="1" dirty="0" smtClean="0">
                <a:ea typeface="Segoe UI Symbol"/>
              </a:rPr>
              <a:t>UTC Fire &amp; Sec. Americas, Inc. v. NCS Power, Inc.</a:t>
            </a:r>
            <a:r>
              <a:rPr lang="en-US" sz="1900" dirty="0" smtClean="0">
                <a:ea typeface="Segoe UI Symbol"/>
              </a:rPr>
              <a:t>, 2012 WL 423349, 4 (S.D.N.Y. 2012).  </a:t>
            </a:r>
            <a:r>
              <a:rPr lang="en-US" sz="1400" dirty="0"/>
              <a:t/>
            </a:r>
            <a:br>
              <a:rPr lang="en-US" sz="1400" dirty="0"/>
            </a:br>
            <a:endParaRPr lang="en-US" sz="1400" dirty="0"/>
          </a:p>
        </p:txBody>
      </p:sp>
      <p:sp>
        <p:nvSpPr>
          <p:cNvPr id="3" name="Footer Placeholder 2"/>
          <p:cNvSpPr>
            <a:spLocks noGrp="1"/>
          </p:cNvSpPr>
          <p:nvPr>
            <p:ph type="ftr" sz="quarter" idx="11"/>
          </p:nvPr>
        </p:nvSpPr>
        <p:spPr/>
        <p:txBody>
          <a:bodyPr/>
          <a:lstStyle/>
          <a:p>
            <a:r>
              <a:rPr lang="en-US" dirty="0" smtClean="0"/>
              <a:t>www.spirerlaw.com</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20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Autofit/>
          </a:bodyPr>
          <a:lstStyle/>
          <a:p>
            <a:pPr algn="l"/>
            <a:r>
              <a:rPr lang="en-US" sz="2000" dirty="0"/>
              <a:t>❷  Jurisdictional </a:t>
            </a:r>
            <a:r>
              <a:rPr lang="en-US" sz="2000" dirty="0" smtClean="0"/>
              <a:t>requirements, cont’d</a:t>
            </a:r>
            <a:r>
              <a:rPr lang="en-US" sz="1800" dirty="0" smtClean="0"/>
              <a:t/>
            </a:r>
            <a:br>
              <a:rPr lang="en-US" sz="1800" dirty="0" smtClean="0"/>
            </a:br>
            <a:r>
              <a:rPr lang="en-US" sz="1700" dirty="0" smtClean="0">
                <a:ea typeface="Segoe UI Symbol"/>
              </a:rPr>
              <a:t/>
            </a:r>
            <a:br>
              <a:rPr lang="en-US" sz="1700" dirty="0" smtClean="0">
                <a:ea typeface="Segoe UI Symbol"/>
              </a:rPr>
            </a:br>
            <a:r>
              <a:rPr lang="en-US" sz="1700" dirty="0" smtClean="0">
                <a:ea typeface="Segoe UI Symbol"/>
              </a:rPr>
              <a:t>◈ </a:t>
            </a:r>
            <a:r>
              <a:rPr lang="en-US" sz="1700" dirty="0">
                <a:ea typeface="Segoe UI Symbol"/>
              </a:rPr>
              <a:t>The outcome could be different, however, where </a:t>
            </a:r>
            <a:r>
              <a:rPr lang="en-US" sz="1700" dirty="0" smtClean="0">
                <a:ea typeface="Segoe UI Symbol"/>
              </a:rPr>
              <a:t>the </a:t>
            </a:r>
            <a:r>
              <a:rPr lang="en-US" sz="1700" dirty="0">
                <a:ea typeface="Segoe UI Symbol"/>
              </a:rPr>
              <a:t>activity that is before the government agency or the Court, i.e., charitable solicitation, is the activity that, it is claimed, gives rise to the jurisdiction.  Thus, in one case, a court suggested that the Massachusetts General Hospital might have to register to solicit charitable funds in New York State even though those solicitation activities did not subject the Hospital to being sued in New York for an injury allegedly inflicted </a:t>
            </a:r>
            <a:r>
              <a:rPr lang="en-US" sz="1700" dirty="0" smtClean="0">
                <a:ea typeface="Segoe UI Symbol"/>
              </a:rPr>
              <a:t>by the hospital in </a:t>
            </a:r>
            <a:r>
              <a:rPr lang="en-US" sz="1700" dirty="0">
                <a:ea typeface="Segoe UI Symbol"/>
              </a:rPr>
              <a:t>Massachusetts.  </a:t>
            </a:r>
            <a:r>
              <a:rPr lang="en-US" sz="1700" i="1" dirty="0">
                <a:ea typeface="Segoe UI Symbol"/>
              </a:rPr>
              <a:t>Nelson v. Massachusetts General Hosp.</a:t>
            </a:r>
            <a:r>
              <a:rPr lang="en-US" sz="1700" dirty="0">
                <a:ea typeface="Segoe UI Symbol"/>
              </a:rPr>
              <a:t>, 2007 WL 2781241, 26 (S.D.N.Y. 2007).  </a:t>
            </a:r>
            <a:r>
              <a:rPr lang="en-US" sz="1700" dirty="0" smtClean="0">
                <a:ea typeface="Segoe UI Symbol"/>
              </a:rPr>
              <a:t/>
            </a:r>
            <a:br>
              <a:rPr lang="en-US" sz="1700" dirty="0" smtClean="0">
                <a:ea typeface="Segoe UI Symbol"/>
              </a:rPr>
            </a:br>
            <a:r>
              <a:rPr lang="en-US" sz="1700" dirty="0">
                <a:ea typeface="Segoe UI Symbol"/>
              </a:rPr>
              <a:t/>
            </a:r>
            <a:br>
              <a:rPr lang="en-US" sz="1700" dirty="0">
                <a:ea typeface="Segoe UI Symbol"/>
              </a:rPr>
            </a:br>
            <a:r>
              <a:rPr lang="en-US" sz="1700" dirty="0">
                <a:ea typeface="Segoe UI Symbol"/>
              </a:rPr>
              <a:t>◈ As for minimum contacts being established indirectly through the activities of others, the unilateral act of a third party is not sufficient to create the requisite contacts.  </a:t>
            </a:r>
            <a:r>
              <a:rPr lang="en-US" sz="1700" i="1" dirty="0">
                <a:ea typeface="Segoe UI Symbol"/>
              </a:rPr>
              <a:t>Burger King v. </a:t>
            </a:r>
            <a:r>
              <a:rPr lang="en-US" sz="1700" i="1" dirty="0" err="1">
                <a:ea typeface="Segoe UI Symbol"/>
              </a:rPr>
              <a:t>Rudzewicz</a:t>
            </a:r>
            <a:r>
              <a:rPr lang="en-US" sz="1700" dirty="0">
                <a:ea typeface="Segoe UI Symbol"/>
              </a:rPr>
              <a:t>, 471 U.S. 462 (1985).  </a:t>
            </a:r>
            <a:r>
              <a:rPr lang="en-US" sz="1700" dirty="0" smtClean="0">
                <a:ea typeface="Segoe UI Symbol"/>
              </a:rPr>
              <a:t>A court will look to </a:t>
            </a:r>
            <a:r>
              <a:rPr lang="en-US" sz="1700" dirty="0">
                <a:ea typeface="Segoe UI Symbol"/>
              </a:rPr>
              <a:t>any anticipated effects on the state of the “purposeful acts” of the charity itself.  Thus, a contract with a social marketer to solicit in a state may be sufficient to require registration, but </a:t>
            </a:r>
            <a:r>
              <a:rPr lang="en-US" sz="1700" dirty="0" smtClean="0">
                <a:ea typeface="Segoe UI Symbol"/>
              </a:rPr>
              <a:t>mere permission </a:t>
            </a:r>
            <a:r>
              <a:rPr lang="en-US" sz="1700" dirty="0">
                <a:ea typeface="Segoe UI Symbol"/>
              </a:rPr>
              <a:t>for a social marketer to forward a percentage of revenues received by it from a state may not</a:t>
            </a:r>
            <a:r>
              <a:rPr lang="en-US" sz="1700" dirty="0" smtClean="0">
                <a:ea typeface="Segoe UI Symbol"/>
              </a:rPr>
              <a:t>.</a:t>
            </a:r>
            <a:br>
              <a:rPr lang="en-US" sz="1700" dirty="0" smtClean="0">
                <a:ea typeface="Segoe UI Symbol"/>
              </a:rPr>
            </a:br>
            <a:r>
              <a:rPr lang="en-US" sz="1700" dirty="0"/>
              <a:t/>
            </a:r>
            <a:br>
              <a:rPr lang="en-US" sz="1700" dirty="0"/>
            </a:br>
            <a:r>
              <a:rPr lang="en-US" sz="1700" dirty="0">
                <a:ea typeface="Segoe UI Symbol"/>
              </a:rPr>
              <a:t>◈ Because of these Constitutional uncertainties, </a:t>
            </a:r>
            <a:r>
              <a:rPr lang="en-US" sz="1700" dirty="0" smtClean="0"/>
              <a:t>states </a:t>
            </a:r>
            <a:r>
              <a:rPr lang="en-US" sz="1700" dirty="0"/>
              <a:t>are more likely to assert jurisdiction over instances of alleged fraud in the internet solicitation </a:t>
            </a:r>
            <a:r>
              <a:rPr lang="en-US" sz="1700" dirty="0" smtClean="0"/>
              <a:t>of charitable </a:t>
            </a:r>
            <a:r>
              <a:rPr lang="en-US" sz="1700" dirty="0"/>
              <a:t>contributions.  States may, however, find it </a:t>
            </a:r>
            <a:r>
              <a:rPr lang="en-US" sz="1700" dirty="0" smtClean="0"/>
              <a:t>prudent to </a:t>
            </a:r>
            <a:r>
              <a:rPr lang="en-US" sz="1700" dirty="0"/>
              <a:t>exert less of a reach to compel registration alone.</a:t>
            </a:r>
          </a:p>
        </p:txBody>
      </p:sp>
      <p:sp>
        <p:nvSpPr>
          <p:cNvPr id="3" name="Footer Placeholder 2"/>
          <p:cNvSpPr>
            <a:spLocks noGrp="1"/>
          </p:cNvSpPr>
          <p:nvPr>
            <p:ph type="ftr" sz="quarter" idx="11"/>
          </p:nvPr>
        </p:nvSpPr>
        <p:spPr/>
        <p:txBody>
          <a:bodyPr/>
          <a:lstStyle/>
          <a:p>
            <a:r>
              <a:rPr lang="en-US" dirty="0" smtClean="0"/>
              <a:t>www.spirerlaw.com</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2800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fontScale="90000"/>
          </a:bodyPr>
          <a:lstStyle/>
          <a:p>
            <a:pPr algn="l"/>
            <a:r>
              <a:rPr lang="en-US" sz="2200" dirty="0" smtClean="0"/>
              <a:t>Charleston Principles</a:t>
            </a:r>
            <a:r>
              <a:rPr lang="en-US" sz="2000" dirty="0" smtClean="0"/>
              <a:t/>
            </a:r>
            <a:br>
              <a:rPr lang="en-US" sz="2000" dirty="0" smtClean="0"/>
            </a:br>
            <a:r>
              <a:rPr lang="en-US" sz="1900" dirty="0" smtClean="0"/>
              <a:t/>
            </a:r>
            <a:br>
              <a:rPr lang="en-US" sz="1900" dirty="0" smtClean="0"/>
            </a:br>
            <a:r>
              <a:rPr lang="en-US" sz="1900" dirty="0" smtClean="0">
                <a:solidFill>
                  <a:schemeClr val="tx1"/>
                </a:solidFill>
                <a:ea typeface="Segoe UI Symbol"/>
              </a:rPr>
              <a:t>◈   </a:t>
            </a:r>
            <a:r>
              <a:rPr lang="en-US" sz="1900" dirty="0" smtClean="0"/>
              <a:t>Charleston Principles:   </a:t>
            </a:r>
            <a:r>
              <a:rPr lang="en-US" sz="1900" dirty="0"/>
              <a:t>U</a:t>
            </a:r>
            <a:r>
              <a:rPr lang="en-US" sz="1900" dirty="0" smtClean="0"/>
              <a:t>nder the Charleston Principles, adopted </a:t>
            </a:r>
            <a:r>
              <a:rPr lang="en-US" sz="1900" dirty="0"/>
              <a:t>by the National Association of State </a:t>
            </a:r>
            <a:r>
              <a:rPr lang="en-US" sz="1900" dirty="0" smtClean="0"/>
              <a:t>Charity Officials in 2001, states are encouraged to impose limits </a:t>
            </a:r>
            <a:r>
              <a:rPr lang="en-US" sz="1900" dirty="0"/>
              <a:t>on the extent to which they will </a:t>
            </a:r>
            <a:r>
              <a:rPr lang="en-US" sz="1900" dirty="0" smtClean="0"/>
              <a:t>compel compliance by </a:t>
            </a:r>
            <a:r>
              <a:rPr lang="en-US" sz="1900" dirty="0"/>
              <a:t>out-of-state charities </a:t>
            </a:r>
            <a:r>
              <a:rPr lang="en-US" sz="1900" dirty="0" smtClean="0"/>
              <a:t>whose only </a:t>
            </a:r>
            <a:r>
              <a:rPr lang="en-US" sz="1900" dirty="0"/>
              <a:t>contact with the state is through </a:t>
            </a:r>
            <a:r>
              <a:rPr lang="en-US" sz="1900" dirty="0" smtClean="0"/>
              <a:t>Internet  or indirect solicitations</a:t>
            </a:r>
            <a:r>
              <a:rPr lang="en-US" sz="1900" dirty="0"/>
              <a:t>.</a:t>
            </a:r>
            <a:br>
              <a:rPr lang="en-US" sz="1900" dirty="0"/>
            </a:br>
            <a:r>
              <a:rPr lang="en-US" sz="1900" dirty="0"/>
              <a:t/>
            </a:r>
            <a:br>
              <a:rPr lang="en-US" sz="1900" dirty="0"/>
            </a:br>
            <a:r>
              <a:rPr lang="en-US" sz="1900" dirty="0" smtClean="0">
                <a:solidFill>
                  <a:schemeClr val="tx1"/>
                </a:solidFill>
                <a:ea typeface="Segoe UI Symbol"/>
              </a:rPr>
              <a:t>◈  </a:t>
            </a:r>
            <a:r>
              <a:rPr lang="en-US" sz="1900" dirty="0" smtClean="0"/>
              <a:t>Even </a:t>
            </a:r>
            <a:r>
              <a:rPr lang="en-US" sz="1900" dirty="0"/>
              <a:t>with these limitations, however, only the most passive </a:t>
            </a:r>
            <a:r>
              <a:rPr lang="en-US" sz="1900" dirty="0" smtClean="0"/>
              <a:t>Internet and most indirect </a:t>
            </a:r>
            <a:r>
              <a:rPr lang="en-US" sz="1900" dirty="0"/>
              <a:t>solicitations, </a:t>
            </a:r>
            <a:r>
              <a:rPr lang="en-US" sz="1900" dirty="0" smtClean="0"/>
              <a:t>assuming that they </a:t>
            </a:r>
            <a:r>
              <a:rPr lang="en-US" sz="1900" dirty="0"/>
              <a:t>would be subject to registration if done more directly, will avoid a </a:t>
            </a:r>
            <a:r>
              <a:rPr lang="en-US" sz="1900" dirty="0" smtClean="0"/>
              <a:t>compliance requirement under the Charleston Principles.</a:t>
            </a:r>
            <a:br>
              <a:rPr lang="en-US" sz="1900" dirty="0" smtClean="0"/>
            </a:br>
            <a:r>
              <a:rPr lang="en-US" sz="1900" dirty="0"/>
              <a:t/>
            </a:r>
            <a:br>
              <a:rPr lang="en-US" sz="1900" dirty="0"/>
            </a:br>
            <a:r>
              <a:rPr lang="en-US" sz="1900" dirty="0">
                <a:ea typeface="Segoe UI Symbol"/>
              </a:rPr>
              <a:t>◈  Implementation of Charleston Principles:  Only Tennessee and Colorado have formally adopted the Principles, but most </a:t>
            </a:r>
            <a:r>
              <a:rPr lang="en-US" sz="1900" dirty="0" smtClean="0">
                <a:ea typeface="Segoe UI Symbol"/>
              </a:rPr>
              <a:t>may be expected to give </a:t>
            </a:r>
            <a:r>
              <a:rPr lang="en-US" sz="1900" dirty="0">
                <a:ea typeface="Segoe UI Symbol"/>
              </a:rPr>
              <a:t>them heed in exercising enforcement discretion.</a:t>
            </a:r>
            <a:r>
              <a:rPr lang="en-US" sz="1700" dirty="0" smtClean="0"/>
              <a:t/>
            </a:r>
            <a:br>
              <a:rPr lang="en-US" sz="1700" dirty="0" smtClean="0"/>
            </a:br>
            <a:r>
              <a:rPr lang="en-US" sz="1700" dirty="0"/>
              <a:t/>
            </a:r>
            <a:br>
              <a:rPr lang="en-US" sz="1700" dirty="0"/>
            </a:br>
            <a:r>
              <a:rPr lang="en-US" sz="1700" dirty="0" smtClean="0"/>
              <a:t/>
            </a:r>
            <a:br>
              <a:rPr lang="en-US" sz="1700" dirty="0" smtClean="0"/>
            </a:br>
            <a:r>
              <a:rPr lang="en-US" sz="1700" dirty="0"/>
              <a:t/>
            </a:r>
            <a:br>
              <a:rPr lang="en-US" sz="1700" dirty="0"/>
            </a:br>
            <a:r>
              <a:rPr lang="en-US" sz="1700" dirty="0" smtClean="0"/>
              <a:t/>
            </a:r>
            <a:br>
              <a:rPr lang="en-US" sz="1700" dirty="0" smtClean="0"/>
            </a:br>
            <a:r>
              <a:rPr lang="en-US" sz="1700" dirty="0"/>
              <a:t/>
            </a:r>
            <a:br>
              <a:rPr lang="en-US" sz="1700" dirty="0"/>
            </a:br>
            <a:r>
              <a:rPr lang="en-US" sz="1700" dirty="0" smtClean="0"/>
              <a:t/>
            </a:r>
            <a:br>
              <a:rPr lang="en-US" sz="1700" dirty="0" smtClean="0"/>
            </a:br>
            <a:endParaRPr lang="en-US" sz="1700" dirty="0"/>
          </a:p>
        </p:txBody>
      </p:sp>
      <p:sp>
        <p:nvSpPr>
          <p:cNvPr id="3" name="Footer Placeholder 2"/>
          <p:cNvSpPr>
            <a:spLocks noGrp="1"/>
          </p:cNvSpPr>
          <p:nvPr>
            <p:ph type="ftr" sz="quarter" idx="11"/>
          </p:nvPr>
        </p:nvSpPr>
        <p:spPr/>
        <p:txBody>
          <a:bodyPr/>
          <a:lstStyle/>
          <a:p>
            <a:r>
              <a:rPr lang="en-US" dirty="0" smtClean="0"/>
              <a:t>www.spirerlaw.com</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2004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normAutofit/>
          </a:bodyPr>
          <a:lstStyle/>
          <a:p>
            <a:pPr algn="l"/>
            <a:r>
              <a:rPr lang="en-US" sz="2000" dirty="0"/>
              <a:t>Exclusions from registration</a:t>
            </a:r>
            <a:r>
              <a:rPr lang="en-US" sz="1700" dirty="0"/>
              <a:t/>
            </a:r>
            <a:br>
              <a:rPr lang="en-US" sz="1700" dirty="0"/>
            </a:br>
            <a:r>
              <a:rPr lang="en-US" sz="1700" dirty="0"/>
              <a:t/>
            </a:r>
            <a:br>
              <a:rPr lang="en-US" sz="1700" dirty="0"/>
            </a:br>
            <a:r>
              <a:rPr lang="en-US" sz="1700" dirty="0" smtClean="0">
                <a:ea typeface="Segoe UI Symbol"/>
              </a:rPr>
              <a:t>◈  </a:t>
            </a:r>
            <a:r>
              <a:rPr lang="en-US" sz="1700" dirty="0">
                <a:ea typeface="Segoe UI Symbol"/>
              </a:rPr>
              <a:t>Charities  that maintain or operate a website </a:t>
            </a:r>
            <a:r>
              <a:rPr lang="en-US" sz="1700" dirty="0" smtClean="0">
                <a:ea typeface="Segoe UI Symbol"/>
              </a:rPr>
              <a:t>that does </a:t>
            </a:r>
            <a:r>
              <a:rPr lang="en-US" sz="1700" i="1" dirty="0">
                <a:ea typeface="Segoe UI Symbol"/>
              </a:rPr>
              <a:t>not</a:t>
            </a:r>
            <a:r>
              <a:rPr lang="en-US" sz="1700" dirty="0">
                <a:ea typeface="Segoe UI Symbol"/>
              </a:rPr>
              <a:t> contain a solicitation of contributions </a:t>
            </a:r>
            <a:r>
              <a:rPr lang="en-US" sz="1700" dirty="0" smtClean="0">
                <a:ea typeface="Segoe UI Symbol"/>
              </a:rPr>
              <a:t>do not have a </a:t>
            </a:r>
            <a:r>
              <a:rPr lang="en-US" sz="1700" dirty="0">
                <a:ea typeface="Segoe UI Symbol"/>
              </a:rPr>
              <a:t>registration requirement.  This holds true even if unsolicited donations are received by the charity operating an informational or program services website.</a:t>
            </a:r>
            <a:br>
              <a:rPr lang="en-US" sz="1700" dirty="0">
                <a:ea typeface="Segoe UI Symbol"/>
              </a:rPr>
            </a:br>
            <a:r>
              <a:rPr lang="en-US" sz="1700" dirty="0">
                <a:ea typeface="Segoe UI Symbol"/>
              </a:rPr>
              <a:t/>
            </a:r>
            <a:br>
              <a:rPr lang="en-US" sz="1700" dirty="0">
                <a:ea typeface="Segoe UI Symbol"/>
              </a:rPr>
            </a:br>
            <a:r>
              <a:rPr lang="en-US" sz="1700" dirty="0">
                <a:ea typeface="Segoe UI Symbol"/>
              </a:rPr>
              <a:t>◈  Entities that provide solely administrative, supportive, or technical services to charities without providing substantive content are not required to register.</a:t>
            </a:r>
            <a:br>
              <a:rPr lang="en-US" sz="1700" dirty="0">
                <a:ea typeface="Segoe UI Symbol"/>
              </a:rPr>
            </a:br>
            <a:r>
              <a:rPr lang="en-US" sz="1700" dirty="0" smtClean="0">
                <a:ea typeface="Segoe UI Symbol"/>
              </a:rPr>
              <a:t/>
            </a:r>
            <a:br>
              <a:rPr lang="en-US" sz="1700" dirty="0" smtClean="0">
                <a:ea typeface="Segoe UI Symbol"/>
              </a:rPr>
            </a:br>
            <a:r>
              <a:rPr lang="en-US" sz="1700" dirty="0" smtClean="0">
                <a:ea typeface="Segoe UI Symbol"/>
              </a:rPr>
              <a:t>	◈  </a:t>
            </a:r>
            <a:r>
              <a:rPr lang="en-US" sz="1700" dirty="0">
                <a:ea typeface="Segoe UI Symbol"/>
              </a:rPr>
              <a:t>Examples of these entities:  Internet service providers and organizations that </a:t>
            </a:r>
            <a:r>
              <a:rPr lang="en-US" sz="1700" dirty="0" smtClean="0">
                <a:ea typeface="Segoe UI Symbol"/>
              </a:rPr>
              <a:t>	do nothing </a:t>
            </a:r>
            <a:r>
              <a:rPr lang="en-US" sz="1700" dirty="0">
                <a:ea typeface="Segoe UI Symbol"/>
              </a:rPr>
              <a:t>more than process online transactions.</a:t>
            </a:r>
            <a:br>
              <a:rPr lang="en-US" sz="1700" dirty="0">
                <a:ea typeface="Segoe UI Symbol"/>
              </a:rPr>
            </a:br>
            <a:r>
              <a:rPr lang="en-US" sz="1700" dirty="0" smtClean="0">
                <a:ea typeface="Segoe UI Symbol"/>
              </a:rPr>
              <a:t/>
            </a:r>
            <a:br>
              <a:rPr lang="en-US" sz="1700" dirty="0" smtClean="0">
                <a:ea typeface="Segoe UI Symbol"/>
              </a:rPr>
            </a:br>
            <a:r>
              <a:rPr lang="en-US" sz="1700" dirty="0" smtClean="0">
                <a:ea typeface="Segoe UI Symbol"/>
              </a:rPr>
              <a:t>	◈  </a:t>
            </a:r>
            <a:r>
              <a:rPr lang="en-US" sz="1700" dirty="0">
                <a:ea typeface="Segoe UI Symbol"/>
              </a:rPr>
              <a:t>The entities described in this section do </a:t>
            </a:r>
            <a:r>
              <a:rPr lang="en-US" sz="1700" i="1" dirty="0">
                <a:ea typeface="Segoe UI Symbol"/>
              </a:rPr>
              <a:t>not</a:t>
            </a:r>
            <a:r>
              <a:rPr lang="en-US" sz="1700" dirty="0">
                <a:ea typeface="Segoe UI Symbol"/>
              </a:rPr>
              <a:t> include commercial fundraisers, </a:t>
            </a:r>
            <a:r>
              <a:rPr lang="en-US" sz="1700" dirty="0" smtClean="0">
                <a:ea typeface="Segoe UI Symbol"/>
              </a:rPr>
              <a:t>	commercial </a:t>
            </a:r>
            <a:r>
              <a:rPr lang="en-US" sz="1700" dirty="0">
                <a:ea typeface="Segoe UI Symbol"/>
              </a:rPr>
              <a:t>co-</a:t>
            </a:r>
            <a:r>
              <a:rPr lang="en-US" sz="1700" dirty="0" err="1">
                <a:ea typeface="Segoe UI Symbol"/>
              </a:rPr>
              <a:t>venturers</a:t>
            </a:r>
            <a:r>
              <a:rPr lang="en-US" sz="1700" dirty="0">
                <a:ea typeface="Segoe UI Symbol"/>
              </a:rPr>
              <a:t>, or fundraising counsel</a:t>
            </a:r>
            <a:r>
              <a:rPr lang="en-US" sz="1700" dirty="0" smtClean="0">
                <a:ea typeface="Segoe UI Symbol"/>
              </a:rPr>
              <a:t>.</a:t>
            </a:r>
            <a:br>
              <a:rPr lang="en-US" sz="1700" dirty="0" smtClean="0">
                <a:ea typeface="Segoe UI Symbol"/>
              </a:rPr>
            </a:br>
            <a:r>
              <a:rPr lang="en-US" sz="1700" dirty="0">
                <a:ea typeface="Segoe UI Symbol"/>
              </a:rPr>
              <a:t/>
            </a:r>
            <a:br>
              <a:rPr lang="en-US" sz="1700" dirty="0">
                <a:ea typeface="Segoe UI Symbol"/>
              </a:rPr>
            </a:br>
            <a:endParaRPr lang="en-US" sz="1700" dirty="0"/>
          </a:p>
        </p:txBody>
      </p:sp>
      <p:sp>
        <p:nvSpPr>
          <p:cNvPr id="3" name="Footer Placeholder 2"/>
          <p:cNvSpPr>
            <a:spLocks noGrp="1"/>
          </p:cNvSpPr>
          <p:nvPr>
            <p:ph type="ftr" sz="quarter" idx="11"/>
          </p:nvPr>
        </p:nvSpPr>
        <p:spPr/>
        <p:txBody>
          <a:bodyPr/>
          <a:lstStyle/>
          <a:p>
            <a:r>
              <a:rPr lang="en-US" dirty="0" smtClean="0"/>
              <a:t>www.spirerlaw.com</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1694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normAutofit/>
          </a:bodyPr>
          <a:lstStyle/>
          <a:p>
            <a:pPr algn="l"/>
            <a:r>
              <a:rPr lang="en-US" sz="2000" dirty="0" smtClean="0"/>
              <a:t>For charities with an internet presence</a:t>
            </a:r>
            <a:br>
              <a:rPr lang="en-US" sz="2000" dirty="0" smtClean="0"/>
            </a:br>
            <a:r>
              <a:rPr lang="en-US" sz="2000" dirty="0"/>
              <a:t/>
            </a:r>
            <a:br>
              <a:rPr lang="en-US" sz="2000" dirty="0"/>
            </a:br>
            <a:r>
              <a:rPr lang="en-US" sz="1800" dirty="0" smtClean="0">
                <a:solidFill>
                  <a:schemeClr val="tx1"/>
                </a:solidFill>
                <a:ea typeface="Segoe UI Symbol"/>
              </a:rPr>
              <a:t>◈  </a:t>
            </a:r>
            <a:r>
              <a:rPr lang="en-US" sz="1700" dirty="0"/>
              <a:t>A</a:t>
            </a:r>
            <a:r>
              <a:rPr lang="en-US" sz="1700" dirty="0" smtClean="0"/>
              <a:t> </a:t>
            </a:r>
            <a:r>
              <a:rPr lang="en-US" sz="1700" dirty="0"/>
              <a:t>charity with an internet presence </a:t>
            </a:r>
            <a:r>
              <a:rPr lang="en-US" sz="1700" dirty="0" smtClean="0"/>
              <a:t>that </a:t>
            </a:r>
            <a:r>
              <a:rPr lang="en-US" sz="1700" dirty="0"/>
              <a:t>either (a) receives “substantial” or “repeated</a:t>
            </a:r>
            <a:br>
              <a:rPr lang="en-US" sz="1700" dirty="0"/>
            </a:br>
            <a:r>
              <a:rPr lang="en-US" sz="1700" dirty="0"/>
              <a:t>and ongoing” contributions from residents of a state or (b) that specifically targets persons in </a:t>
            </a:r>
            <a:r>
              <a:rPr lang="en-US" sz="1700" dirty="0" smtClean="0"/>
              <a:t>the state </a:t>
            </a:r>
            <a:r>
              <a:rPr lang="en-US" sz="1700" dirty="0"/>
              <a:t>for solicitation, will have to register in the state with a single exception. </a:t>
            </a:r>
            <a:r>
              <a:rPr lang="en-US" sz="1700" dirty="0" smtClean="0"/>
              <a:t/>
            </a:r>
            <a:br>
              <a:rPr lang="en-US" sz="1700" dirty="0" smtClean="0"/>
            </a:br>
            <a:r>
              <a:rPr lang="en-US" sz="1700" dirty="0"/>
              <a:t/>
            </a:r>
            <a:br>
              <a:rPr lang="en-US" sz="1700" dirty="0"/>
            </a:br>
            <a:r>
              <a:rPr lang="en-US" sz="1800" dirty="0" smtClean="0">
                <a:solidFill>
                  <a:schemeClr val="tx1"/>
                </a:solidFill>
                <a:ea typeface="Segoe UI Symbol"/>
              </a:rPr>
              <a:t>◈ </a:t>
            </a:r>
            <a:r>
              <a:rPr lang="en-US" sz="1700" dirty="0" smtClean="0"/>
              <a:t>The </a:t>
            </a:r>
            <a:r>
              <a:rPr lang="en-US" sz="1700" dirty="0"/>
              <a:t>exception </a:t>
            </a:r>
            <a:r>
              <a:rPr lang="en-US" sz="1700" dirty="0" smtClean="0"/>
              <a:t>is for a charity having a website that is </a:t>
            </a:r>
            <a:r>
              <a:rPr lang="en-US" sz="1700" dirty="0"/>
              <a:t>not interactive (cannot receive </a:t>
            </a:r>
            <a:r>
              <a:rPr lang="en-US" sz="1700" dirty="0" smtClean="0"/>
              <a:t>contributions directly) where the charity does nothing </a:t>
            </a:r>
            <a:r>
              <a:rPr lang="en-US" sz="1700" dirty="0"/>
              <a:t>to further offline activity to complete any contributions and does not establish any </a:t>
            </a:r>
            <a:r>
              <a:rPr lang="en-US" sz="1700" dirty="0" smtClean="0"/>
              <a:t>other contacts </a:t>
            </a:r>
            <a:r>
              <a:rPr lang="en-US" sz="1700" dirty="0"/>
              <a:t>with the state, such as sending e-mail messages or other communications that </a:t>
            </a:r>
            <a:r>
              <a:rPr lang="en-US" sz="1700" dirty="0" smtClean="0"/>
              <a:t>promote the </a:t>
            </a:r>
            <a:r>
              <a:rPr lang="en-US" sz="1700" dirty="0"/>
              <a:t>website</a:t>
            </a:r>
            <a:r>
              <a:rPr lang="en-US" sz="1700" dirty="0" smtClean="0"/>
              <a:t>.</a:t>
            </a:r>
            <a:br>
              <a:rPr lang="en-US" sz="1700" dirty="0" smtClean="0"/>
            </a:br>
            <a:r>
              <a:rPr lang="en-US" sz="1700" dirty="0"/>
              <a:t/>
            </a:r>
            <a:br>
              <a:rPr lang="en-US" sz="1700" dirty="0"/>
            </a:br>
            <a:r>
              <a:rPr lang="en-US" sz="1700" dirty="0" smtClean="0"/>
              <a:t/>
            </a:r>
            <a:br>
              <a:rPr lang="en-US" sz="1700" dirty="0" smtClean="0"/>
            </a:br>
            <a:r>
              <a:rPr lang="en-US" sz="1700" dirty="0"/>
              <a:t/>
            </a:r>
            <a:br>
              <a:rPr lang="en-US" sz="1700" dirty="0"/>
            </a:br>
            <a:r>
              <a:rPr lang="en-US" sz="1700" dirty="0" smtClean="0"/>
              <a:t/>
            </a:r>
            <a:br>
              <a:rPr lang="en-US" sz="1700" dirty="0" smtClean="0"/>
            </a:br>
            <a:r>
              <a:rPr lang="en-US" sz="1700" dirty="0"/>
              <a:t/>
            </a:r>
            <a:br>
              <a:rPr lang="en-US" sz="1700" dirty="0"/>
            </a:br>
            <a:r>
              <a:rPr lang="en-US" sz="1700" dirty="0" smtClean="0"/>
              <a:t/>
            </a:r>
            <a:br>
              <a:rPr lang="en-US" sz="1700" dirty="0" smtClean="0"/>
            </a:br>
            <a:r>
              <a:rPr lang="en-US" sz="1700" dirty="0"/>
              <a:t/>
            </a:r>
            <a:br>
              <a:rPr lang="en-US" sz="1700" dirty="0"/>
            </a:br>
            <a:r>
              <a:rPr lang="en-US" sz="1700" dirty="0" smtClean="0"/>
              <a:t/>
            </a:r>
            <a:br>
              <a:rPr lang="en-US" sz="1700" dirty="0" smtClean="0"/>
            </a:br>
            <a:endParaRPr lang="en-US" sz="1700" dirty="0"/>
          </a:p>
        </p:txBody>
      </p:sp>
      <p:sp>
        <p:nvSpPr>
          <p:cNvPr id="3" name="Footer Placeholder 2"/>
          <p:cNvSpPr>
            <a:spLocks noGrp="1"/>
          </p:cNvSpPr>
          <p:nvPr>
            <p:ph type="ftr" sz="quarter" idx="11"/>
          </p:nvPr>
        </p:nvSpPr>
        <p:spPr/>
        <p:txBody>
          <a:bodyPr/>
          <a:lstStyle/>
          <a:p>
            <a:r>
              <a:rPr lang="en-US" dirty="0" smtClean="0"/>
              <a:t>www.spirerlaw.com</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679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252</Words>
  <Application>Microsoft Office PowerPoint</Application>
  <PresentationFormat>On-screen Show (4:3)</PresentationFormat>
  <Paragraphs>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INTERNET AND INDIRECT SOLICITATIONS BY CHARITABLE ORGANIZATIONS Julian H. Spirer, Esq. Spirer Law Firm, P.C. KNOWLEDGE CONGRESS LIVE WEBCAST SERIES MARCH 7, 2012</vt:lpstr>
      <vt:lpstr>Focus on two of the many legal issues posed by state charity regulations   ◈  Compliance obligations of charities that solicit on the Internet.   ◈  Requirements for charities that receive contributions through social  marketing and other third party fundraising.          </vt:lpstr>
      <vt:lpstr>PowerPoint Presentation</vt:lpstr>
      <vt:lpstr>❶ First Amendment free speech protections  ◈ In Riley v. National Fed'n of the Blind of N.C., Inc., 487 U.S. 781, 789 (1988), the U.S. Supreme Court held that the free speech protections of the First Amendment  apply to charitable solicitations. A charitable solicitation regulation is a “prior restraint” on speech and is accordingly subject to close judicial scrutiny.   ◈ A limitation on charitable solicitations will not be sustained if it places too much discretion in the hands of state administrators (American Target Adver., Inc. v. Giani, 199 F.3d 1241, 1250 (10th Cir.2000))   ◈ A limitation will also not be sustained if the rules are not narrowly drawn to serve an important (substantial) government interest (Public Citizen, Inc. v. Pinellas County, 321 F.Supp.2d 1275, 1296 (M.D.Fla.,2004)).  ◈ In American Target Adver., Inc. v. Giani, 199 F.3d 1241, 1250 (10th Cir.2000), a federal Court of Appeals held generally permissible the registration provisions of Utah’s charitable solicitations statute but voided the act’s requirement that solicitors post a bond concluding that “[t]he chilling financial reality of the bond unnecessarily interferes with First Amendment freedoms.”  Id. at 1249.</vt:lpstr>
      <vt:lpstr>❷  Jurisdictional requirements  ◈  A state may not regulate an activity such as the Internet solicitation of charitable contributions unless there are what are called “minimum contacts” between the state and the activity and unless the exercise of jurisdiction over the activity would be “fundamentally fair.” People ex rel. Scott v. Police Hall of Fame, Inc., 60 Ill.App.3d 331, 343, 376 N.E.2d 665, 674 (Ill.App. 1 Dist., 1978) (“There must be some act by which the defendant avails himself of the privilege of conducting activities within the forum State, thereby invoking the benefits and protections of its laws. “)  ◈ Case law establishes that, as to Internet activity, “the mere existence of a website that is visible in a forum and that gives information about a company and its products is not enough, by itself, to subject [a party] to personal jurisdiction in that forum.”  McBee v. Delica Co., 417 F.3d 107, 124 (1st Cir. 2005).  The contacts with the state must be “substantial.”  ◈ Whether solicitation of business or, in the case of charities, contributions in a state may subject the solicitor to jurisdiction is still not settled under the case law.  A court decision issued less than a month ago has noted that “It is well-established that a website accessible to New York residents – even a website with interactive components – is insufficient to support general jurisdiction.”  UTC Fire &amp; Sec. Americas, Inc. v. NCS Power, Inc., 2012 WL 423349, 4 (S.D.N.Y. 2012).   </vt:lpstr>
      <vt:lpstr>❷  Jurisdictional requirements, cont’d  ◈ The outcome could be different, however, where the activity that is before the government agency or the Court, i.e., charitable solicitation, is the activity that, it is claimed, gives rise to the jurisdiction.  Thus, in one case, a court suggested that the Massachusetts General Hospital might have to register to solicit charitable funds in New York State even though those solicitation activities did not subject the Hospital to being sued in New York for an injury allegedly inflicted by the hospital in Massachusetts.  Nelson v. Massachusetts General Hosp., 2007 WL 2781241, 26 (S.D.N.Y. 2007).    ◈ As for minimum contacts being established indirectly through the activities of others, the unilateral act of a third party is not sufficient to create the requisite contacts.  Burger King v. Rudzewicz, 471 U.S. 462 (1985).  A court will look to any anticipated effects on the state of the “purposeful acts” of the charity itself.  Thus, a contract with a social marketer to solicit in a state may be sufficient to require registration, but mere permission for a social marketer to forward a percentage of revenues received by it from a state may not.  ◈ Because of these Constitutional uncertainties, states are more likely to assert jurisdiction over instances of alleged fraud in the internet solicitation of charitable contributions.  States may, however, find it prudent to exert less of a reach to compel registration alone.</vt:lpstr>
      <vt:lpstr>Charleston Principles  ◈   Charleston Principles:   Under the Charleston Principles, adopted by the National Association of State Charity Officials in 2001, states are encouraged to impose limits on the extent to which they will compel compliance by out-of-state charities whose only contact with the state is through Internet  or indirect solicitations.  ◈  Even with these limitations, however, only the most passive Internet and most indirect solicitations, assuming that they would be subject to registration if done more directly, will avoid a compliance requirement under the Charleston Principles.  ◈  Implementation of Charleston Principles:  Only Tennessee and Colorado have formally adopted the Principles, but most may be expected to give them heed in exercising enforcement discretion.       </vt:lpstr>
      <vt:lpstr>Exclusions from registration  ◈  Charities  that maintain or operate a website that does not contain a solicitation of contributions do not have a registration requirement.  This holds true even if unsolicited donations are received by the charity operating an informational or program services website.  ◈  Entities that provide solely administrative, supportive, or technical services to charities without providing substantive content are not required to register.   ◈  Examples of these entities:  Internet service providers and organizations that  do nothing more than process online transactions.   ◈  The entities described in this section do not include commercial fundraisers,  commercial co-venturers, or fundraising counsel.  </vt:lpstr>
      <vt:lpstr>For charities with an internet presence  ◈  A charity with an internet presence that either (a) receives “substantial” or “repeated and ongoing” contributions from residents of a state or (b) that specifically targets persons in the state for solicitation, will have to register in the state with a single exception.   ◈ The exception is for a charity having a website that is not interactive (cannot receive contributions directly) where the charity does nothing to further offline activity to complete any contributions and does not establish any other contacts with the state, such as sending e-mail messages or other communications that promote the website.         </vt:lpstr>
      <vt:lpstr>  For charities with a fundraising presence in a state only through social marketing or other indirect solicitation  ◈ Social marketing or indirect solicitation:  charity portals (e.g. igive.com) and other organizations that pledge to donate a certain portion of their proceeds to a named charity.  ◈ Application of Charleston Principles to indirect solicitation:   (Principles III(B)(1) and III(B)(4))  ◈ The Charleston Principles apply only to indirect Internet solicitations, but similar  principles may be assumed to apply to other indirect solicitations, e.g., through TV or  print advertising.  ◈ Some states have  statutes that explicitly require registration of charities under  indirect solicitation circumstances.  Colorado, for example, requires registration for  charities that use a commercial co-venturer to raise contributions.  The  Charleston  Principles recite, however, that such states should consider whether they should,  as a matter of public policy, take action to enforce their registration requirements  against those charities that do not independently meet the criteria for registration.   ◈ All other states should only require registration by a charity where the charity, and  not the social marketer, meets the registration requirement.   ◈ It is important to note, however, that the activities of the social marketer are likely  to be ascribed to the charity where the charity has a contract for marketing with  the social marketer.   ◈ Moreover, as with any form of marketing, if the charity follows up with a donor in a  state to solicit additional contributions, then the state may require registration.    </vt:lpstr>
      <vt:lpstr>For more information, please feel free to contact us:   Julian H. Spirer, Esq.  Spirer Law Firm, P.C.  7101 Wisconsin Avenue  Suite 1201  Bethesda, Maryland 20814  (301) 654-3300  jspirer@spirerlaw.com  www.spirerlaw.com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 Padmanabham</dc:creator>
  <cp:lastModifiedBy>Anita Padmanabham</cp:lastModifiedBy>
  <cp:revision>62</cp:revision>
  <cp:lastPrinted>2012-02-28T17:59:00Z</cp:lastPrinted>
  <dcterms:created xsi:type="dcterms:W3CDTF">2012-02-23T14:43:36Z</dcterms:created>
  <dcterms:modified xsi:type="dcterms:W3CDTF">2012-05-23T15:22:24Z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