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65" r:id="rId3"/>
    <p:sldId id="257" r:id="rId4"/>
    <p:sldId id="259" r:id="rId5"/>
    <p:sldId id="260" r:id="rId6"/>
    <p:sldId id="267" r:id="rId7"/>
    <p:sldId id="261" r:id="rId8"/>
    <p:sldId id="266" r:id="rId9"/>
    <p:sldId id="262" r:id="rId10"/>
    <p:sldId id="263"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68"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95F3719-4F75-4880-9F9B-51D65193AFEB}" type="datetime1">
              <a:rPr lang="en-US" smtClean="0"/>
              <a:t>6/15/2012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70FB4BF-D375-4E72-A114-A334B82516CF}" type="slidenum">
              <a:rPr lang="en-US" smtClean="0"/>
              <a:t>‹#›</a:t>
            </a:fld>
            <a:endParaRPr lang="en-US"/>
          </a:p>
        </p:txBody>
      </p:sp>
    </p:spTree>
    <p:extLst>
      <p:ext uri="{BB962C8B-B14F-4D97-AF65-F5344CB8AC3E}">
        <p14:creationId xmlns:p14="http://schemas.microsoft.com/office/powerpoint/2010/main" val="4017956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453929-E17D-4F5A-A752-847C64E36626}" type="datetime1">
              <a:rPr lang="en-US" smtClean="0"/>
              <a:t>6/15/2012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0CF8BF-8A02-4D14-8958-45D509C8D2D7}" type="slidenum">
              <a:rPr lang="en-US" smtClean="0"/>
              <a:t>‹#›</a:t>
            </a:fld>
            <a:endParaRPr lang="en-US"/>
          </a:p>
        </p:txBody>
      </p:sp>
    </p:spTree>
    <p:extLst>
      <p:ext uri="{BB962C8B-B14F-4D97-AF65-F5344CB8AC3E}">
        <p14:creationId xmlns:p14="http://schemas.microsoft.com/office/powerpoint/2010/main" val="38720245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19D50-02F7-466C-A08B-F95153155D8C}" type="datetime1">
              <a:rPr lang="en-US" smtClean="0"/>
              <a:t>6/15/2012</a:t>
            </a:fld>
            <a:endParaRPr lang="en-US"/>
          </a:p>
        </p:txBody>
      </p:sp>
      <p:sp>
        <p:nvSpPr>
          <p:cNvPr id="5" name="Footer Placeholder 4"/>
          <p:cNvSpPr>
            <a:spLocks noGrp="1"/>
          </p:cNvSpPr>
          <p:nvPr>
            <p:ph type="ftr" sz="quarter" idx="11"/>
          </p:nvPr>
        </p:nvSpPr>
        <p:spPr/>
        <p:txBody>
          <a:bodyPr/>
          <a:lstStyle/>
          <a:p>
            <a:r>
              <a:rPr lang="en-US" smtClean="0"/>
              <a:t>www.spirerlaw.com</a:t>
            </a:r>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46658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802AF-DF9E-421E-8217-CA729C325DC3}" type="datetime1">
              <a:rPr lang="en-US" smtClean="0"/>
              <a:t>6/15/2012</a:t>
            </a:fld>
            <a:endParaRPr lang="en-US"/>
          </a:p>
        </p:txBody>
      </p:sp>
      <p:sp>
        <p:nvSpPr>
          <p:cNvPr id="5" name="Footer Placeholder 4"/>
          <p:cNvSpPr>
            <a:spLocks noGrp="1"/>
          </p:cNvSpPr>
          <p:nvPr>
            <p:ph type="ftr" sz="quarter" idx="11"/>
          </p:nvPr>
        </p:nvSpPr>
        <p:spPr/>
        <p:txBody>
          <a:bodyPr/>
          <a:lstStyle/>
          <a:p>
            <a:r>
              <a:rPr lang="en-US" smtClean="0"/>
              <a:t>www.spirerlaw.com</a:t>
            </a:r>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94472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762DE-ED6C-4A17-90A7-F2273F5547C6}" type="datetime1">
              <a:rPr lang="en-US" smtClean="0"/>
              <a:t>6/15/2012</a:t>
            </a:fld>
            <a:endParaRPr lang="en-US"/>
          </a:p>
        </p:txBody>
      </p:sp>
      <p:sp>
        <p:nvSpPr>
          <p:cNvPr id="5" name="Footer Placeholder 4"/>
          <p:cNvSpPr>
            <a:spLocks noGrp="1"/>
          </p:cNvSpPr>
          <p:nvPr>
            <p:ph type="ftr" sz="quarter" idx="11"/>
          </p:nvPr>
        </p:nvSpPr>
        <p:spPr/>
        <p:txBody>
          <a:bodyPr/>
          <a:lstStyle/>
          <a:p>
            <a:r>
              <a:rPr lang="en-US" smtClean="0"/>
              <a:t>www.spirerlaw.com</a:t>
            </a:r>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02955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B6871-CA41-4AF0-89F0-20909B4C6B76}" type="datetime1">
              <a:rPr lang="en-US" smtClean="0"/>
              <a:t>6/15/2012</a:t>
            </a:fld>
            <a:endParaRPr lang="en-US"/>
          </a:p>
        </p:txBody>
      </p:sp>
      <p:sp>
        <p:nvSpPr>
          <p:cNvPr id="5" name="Footer Placeholder 4"/>
          <p:cNvSpPr>
            <a:spLocks noGrp="1"/>
          </p:cNvSpPr>
          <p:nvPr>
            <p:ph type="ftr" sz="quarter" idx="11"/>
          </p:nvPr>
        </p:nvSpPr>
        <p:spPr/>
        <p:txBody>
          <a:bodyPr/>
          <a:lstStyle/>
          <a:p>
            <a:r>
              <a:rPr lang="en-US" smtClean="0"/>
              <a:t>www.spirerlaw.com</a:t>
            </a:r>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97356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F0221A-D1DB-47D0-8D3B-B897EB95EA44}" type="datetime1">
              <a:rPr lang="en-US" smtClean="0"/>
              <a:t>6/15/2012</a:t>
            </a:fld>
            <a:endParaRPr lang="en-US"/>
          </a:p>
        </p:txBody>
      </p:sp>
      <p:sp>
        <p:nvSpPr>
          <p:cNvPr id="5" name="Footer Placeholder 4"/>
          <p:cNvSpPr>
            <a:spLocks noGrp="1"/>
          </p:cNvSpPr>
          <p:nvPr>
            <p:ph type="ftr" sz="quarter" idx="11"/>
          </p:nvPr>
        </p:nvSpPr>
        <p:spPr/>
        <p:txBody>
          <a:bodyPr/>
          <a:lstStyle/>
          <a:p>
            <a:r>
              <a:rPr lang="en-US" smtClean="0"/>
              <a:t>www.spirerlaw.com</a:t>
            </a:r>
            <a:endParaRPr lang="en-US"/>
          </a:p>
        </p:txBody>
      </p:sp>
      <p:sp>
        <p:nvSpPr>
          <p:cNvPr id="6" name="Slide Number Placeholder 5"/>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152730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B752B1-4004-4347-88B9-475AA24F9CDA}" type="datetime1">
              <a:rPr lang="en-US" smtClean="0"/>
              <a:t>6/15/2012</a:t>
            </a:fld>
            <a:endParaRPr lang="en-US"/>
          </a:p>
        </p:txBody>
      </p:sp>
      <p:sp>
        <p:nvSpPr>
          <p:cNvPr id="6" name="Footer Placeholder 5"/>
          <p:cNvSpPr>
            <a:spLocks noGrp="1"/>
          </p:cNvSpPr>
          <p:nvPr>
            <p:ph type="ftr" sz="quarter" idx="11"/>
          </p:nvPr>
        </p:nvSpPr>
        <p:spPr/>
        <p:txBody>
          <a:bodyPr/>
          <a:lstStyle/>
          <a:p>
            <a:r>
              <a:rPr lang="en-US" smtClean="0"/>
              <a:t>www.spirerlaw.com</a:t>
            </a:r>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82396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4D517B-708C-4526-A29C-3BE481CBFF5D}" type="datetime1">
              <a:rPr lang="en-US" smtClean="0"/>
              <a:t>6/15/2012</a:t>
            </a:fld>
            <a:endParaRPr lang="en-US"/>
          </a:p>
        </p:txBody>
      </p:sp>
      <p:sp>
        <p:nvSpPr>
          <p:cNvPr id="8" name="Footer Placeholder 7"/>
          <p:cNvSpPr>
            <a:spLocks noGrp="1"/>
          </p:cNvSpPr>
          <p:nvPr>
            <p:ph type="ftr" sz="quarter" idx="11"/>
          </p:nvPr>
        </p:nvSpPr>
        <p:spPr/>
        <p:txBody>
          <a:bodyPr/>
          <a:lstStyle/>
          <a:p>
            <a:r>
              <a:rPr lang="en-US" smtClean="0"/>
              <a:t>www.spirerlaw.com</a:t>
            </a:r>
            <a:endParaRPr lang="en-US"/>
          </a:p>
        </p:txBody>
      </p:sp>
      <p:sp>
        <p:nvSpPr>
          <p:cNvPr id="9" name="Slide Number Placeholder 8"/>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352187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2424A1-3DE9-45BF-B101-16FBEB9B1820}" type="datetime1">
              <a:rPr lang="en-US" smtClean="0"/>
              <a:t>6/15/2012</a:t>
            </a:fld>
            <a:endParaRPr lang="en-US"/>
          </a:p>
        </p:txBody>
      </p:sp>
      <p:sp>
        <p:nvSpPr>
          <p:cNvPr id="4" name="Footer Placeholder 3"/>
          <p:cNvSpPr>
            <a:spLocks noGrp="1"/>
          </p:cNvSpPr>
          <p:nvPr>
            <p:ph type="ftr" sz="quarter" idx="11"/>
          </p:nvPr>
        </p:nvSpPr>
        <p:spPr/>
        <p:txBody>
          <a:bodyPr/>
          <a:lstStyle/>
          <a:p>
            <a:r>
              <a:rPr lang="en-US" smtClean="0"/>
              <a:t>www.spirerlaw.com</a:t>
            </a:r>
            <a:endParaRPr lang="en-US"/>
          </a:p>
        </p:txBody>
      </p:sp>
      <p:sp>
        <p:nvSpPr>
          <p:cNvPr id="5" name="Slide Number Placeholder 4"/>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66361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436FC-9D37-4FD5-B74A-9CE519FF65AD}" type="datetime1">
              <a:rPr lang="en-US" smtClean="0"/>
              <a:t>6/15/2012</a:t>
            </a:fld>
            <a:endParaRPr lang="en-US"/>
          </a:p>
        </p:txBody>
      </p:sp>
      <p:sp>
        <p:nvSpPr>
          <p:cNvPr id="3" name="Footer Placeholder 2"/>
          <p:cNvSpPr>
            <a:spLocks noGrp="1"/>
          </p:cNvSpPr>
          <p:nvPr>
            <p:ph type="ftr" sz="quarter" idx="11"/>
          </p:nvPr>
        </p:nvSpPr>
        <p:spPr/>
        <p:txBody>
          <a:bodyPr/>
          <a:lstStyle/>
          <a:p>
            <a:r>
              <a:rPr lang="en-US" smtClean="0"/>
              <a:t>www.spirerlaw.com</a:t>
            </a:r>
            <a:endParaRPr lang="en-US"/>
          </a:p>
        </p:txBody>
      </p:sp>
      <p:sp>
        <p:nvSpPr>
          <p:cNvPr id="4" name="Slide Number Placeholder 3"/>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13013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55FA9-9EAF-4E26-8D5D-3E4976BF34C5}" type="datetime1">
              <a:rPr lang="en-US" smtClean="0"/>
              <a:t>6/15/2012</a:t>
            </a:fld>
            <a:endParaRPr lang="en-US"/>
          </a:p>
        </p:txBody>
      </p:sp>
      <p:sp>
        <p:nvSpPr>
          <p:cNvPr id="6" name="Footer Placeholder 5"/>
          <p:cNvSpPr>
            <a:spLocks noGrp="1"/>
          </p:cNvSpPr>
          <p:nvPr>
            <p:ph type="ftr" sz="quarter" idx="11"/>
          </p:nvPr>
        </p:nvSpPr>
        <p:spPr/>
        <p:txBody>
          <a:bodyPr/>
          <a:lstStyle/>
          <a:p>
            <a:r>
              <a:rPr lang="en-US" smtClean="0"/>
              <a:t>www.spirerlaw.com</a:t>
            </a:r>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97587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F136B-8FE5-4229-8BA3-8A5BED7CEDE5}" type="datetime1">
              <a:rPr lang="en-US" smtClean="0"/>
              <a:t>6/15/2012</a:t>
            </a:fld>
            <a:endParaRPr lang="en-US"/>
          </a:p>
        </p:txBody>
      </p:sp>
      <p:sp>
        <p:nvSpPr>
          <p:cNvPr id="6" name="Footer Placeholder 5"/>
          <p:cNvSpPr>
            <a:spLocks noGrp="1"/>
          </p:cNvSpPr>
          <p:nvPr>
            <p:ph type="ftr" sz="quarter" idx="11"/>
          </p:nvPr>
        </p:nvSpPr>
        <p:spPr/>
        <p:txBody>
          <a:bodyPr/>
          <a:lstStyle/>
          <a:p>
            <a:r>
              <a:rPr lang="en-US" smtClean="0"/>
              <a:t>www.spirerlaw.com</a:t>
            </a:r>
            <a:endParaRPr lang="en-US"/>
          </a:p>
        </p:txBody>
      </p:sp>
      <p:sp>
        <p:nvSpPr>
          <p:cNvPr id="7" name="Slide Number Placeholder 6"/>
          <p:cNvSpPr>
            <a:spLocks noGrp="1"/>
          </p:cNvSpPr>
          <p:nvPr>
            <p:ph type="sldNum" sz="quarter" idx="12"/>
          </p:nvPr>
        </p:nvSpPr>
        <p:spPr/>
        <p:txBody>
          <a:bodyPr/>
          <a:lstStyle/>
          <a:p>
            <a:fld id="{668F11A4-E53B-42CC-A557-B2AE4D115282}" type="slidenum">
              <a:rPr lang="en-US" smtClean="0"/>
              <a:t>‹#›</a:t>
            </a:fld>
            <a:endParaRPr lang="en-US"/>
          </a:p>
        </p:txBody>
      </p:sp>
    </p:spTree>
    <p:extLst>
      <p:ext uri="{BB962C8B-B14F-4D97-AF65-F5344CB8AC3E}">
        <p14:creationId xmlns:p14="http://schemas.microsoft.com/office/powerpoint/2010/main" val="215598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84ADB-3EAC-4255-8E26-D49D492D560F}" type="datetime1">
              <a:rPr lang="en-US" smtClean="0"/>
              <a:t>6/15/2012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www.spirerlaw.com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F11A4-E53B-42CC-A557-B2AE4D115282}" type="slidenum">
              <a:rPr lang="en-US" smtClean="0"/>
              <a:t>‹#›</a:t>
            </a:fld>
            <a:endParaRPr lang="en-US"/>
          </a:p>
        </p:txBody>
      </p:sp>
    </p:spTree>
    <p:extLst>
      <p:ext uri="{BB962C8B-B14F-4D97-AF65-F5344CB8AC3E}">
        <p14:creationId xmlns:p14="http://schemas.microsoft.com/office/powerpoint/2010/main" val="3368569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jspirer@spirerlaw.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048000"/>
          </a:xfrm>
        </p:spPr>
        <p:txBody>
          <a:bodyPr>
            <a:normAutofit fontScale="90000"/>
          </a:bodyPr>
          <a:lstStyle/>
          <a:p>
            <a:r>
              <a:rPr lang="en-US" sz="4000" dirty="0" smtClean="0"/>
              <a:t>EDUCATION AND LOBBYING BY SECTION 501(C)(3) AND (C)(4) ORGANIZATIONS AS PART OF AN ADVOCACY CAMPAIGN</a:t>
            </a:r>
            <a:r>
              <a:rPr lang="en-US" dirty="0" smtClean="0"/>
              <a:t/>
            </a:r>
            <a:br>
              <a:rPr lang="en-US" dirty="0" smtClean="0"/>
            </a:br>
            <a:r>
              <a:rPr lang="en-US" sz="2000" dirty="0" smtClean="0"/>
              <a:t>Julian H. Spirer, Esq.</a:t>
            </a:r>
            <a:br>
              <a:rPr lang="en-US" sz="2000" dirty="0" smtClean="0"/>
            </a:br>
            <a:r>
              <a:rPr lang="en-US" sz="2000" dirty="0" smtClean="0"/>
              <a:t>Spirer Law Firm, P.C.</a:t>
            </a:r>
            <a:br>
              <a:rPr lang="en-US" sz="2000" dirty="0" smtClean="0"/>
            </a:br>
            <a:r>
              <a:rPr lang="en-US" sz="2000" dirty="0" smtClean="0"/>
              <a:t>DC Bar Course on Legal Issues in Creating and Managing an Advocacy Campaign</a:t>
            </a:r>
            <a:br>
              <a:rPr lang="en-US" sz="2000" dirty="0" smtClean="0"/>
            </a:br>
            <a:r>
              <a:rPr lang="en-US" sz="2000" dirty="0" smtClean="0"/>
              <a:t>JUNE 14, 2012</a:t>
            </a:r>
            <a:endParaRPr lang="en-US" dirty="0"/>
          </a:p>
        </p:txBody>
      </p:sp>
      <p:sp>
        <p:nvSpPr>
          <p:cNvPr id="3" name="Subtitle 2"/>
          <p:cNvSpPr>
            <a:spLocks noGrp="1"/>
          </p:cNvSpPr>
          <p:nvPr>
            <p:ph type="subTitle" idx="1"/>
          </p:nvPr>
        </p:nvSpPr>
        <p:spPr>
          <a:xfrm>
            <a:off x="1371600" y="4343400"/>
            <a:ext cx="6400800" cy="1600200"/>
          </a:xfrm>
        </p:spPr>
        <p:txBody>
          <a:bodyPr>
            <a:noAutofit/>
          </a:bodyPr>
          <a:lstStyle/>
          <a:p>
            <a:pPr algn="just"/>
            <a:r>
              <a:rPr lang="en-US" sz="1200" dirty="0" smtClean="0">
                <a:solidFill>
                  <a:schemeClr val="tx1"/>
                </a:solidFill>
              </a:rPr>
              <a:t>Disclaimer: All </a:t>
            </a:r>
            <a:r>
              <a:rPr lang="en-US" sz="1200" dirty="0">
                <a:solidFill>
                  <a:schemeClr val="tx1"/>
                </a:solidFill>
              </a:rPr>
              <a:t>the information </a:t>
            </a:r>
            <a:r>
              <a:rPr lang="en-US" sz="1200" dirty="0" smtClean="0">
                <a:solidFill>
                  <a:schemeClr val="tx1"/>
                </a:solidFill>
              </a:rPr>
              <a:t>appearing on </a:t>
            </a:r>
            <a:r>
              <a:rPr lang="en-US" sz="1200" dirty="0">
                <a:solidFill>
                  <a:schemeClr val="tx1"/>
                </a:solidFill>
              </a:rPr>
              <a:t>the slides is provided without a representation or </a:t>
            </a:r>
            <a:r>
              <a:rPr lang="en-US" sz="1200" dirty="0" smtClean="0">
                <a:solidFill>
                  <a:schemeClr val="tx1"/>
                </a:solidFill>
              </a:rPr>
              <a:t>warranty whatsoever</a:t>
            </a:r>
            <a:r>
              <a:rPr lang="en-US" sz="1200" dirty="0">
                <a:solidFill>
                  <a:schemeClr val="tx1"/>
                </a:solidFill>
              </a:rPr>
              <a:t>, whether express or implied. </a:t>
            </a:r>
            <a:r>
              <a:rPr lang="en-US" sz="1200" dirty="0" smtClean="0">
                <a:solidFill>
                  <a:schemeClr val="tx1"/>
                </a:solidFill>
              </a:rPr>
              <a:t>Spirer Law Firm, P.C. </a:t>
            </a:r>
            <a:r>
              <a:rPr lang="en-US" sz="1200" dirty="0">
                <a:solidFill>
                  <a:schemeClr val="tx1"/>
                </a:solidFill>
              </a:rPr>
              <a:t>makes </a:t>
            </a:r>
            <a:r>
              <a:rPr lang="en-US" sz="1200" dirty="0" smtClean="0">
                <a:solidFill>
                  <a:schemeClr val="tx1"/>
                </a:solidFill>
              </a:rPr>
              <a:t>no representation </a:t>
            </a:r>
            <a:r>
              <a:rPr lang="en-US" sz="1200" dirty="0">
                <a:solidFill>
                  <a:schemeClr val="tx1"/>
                </a:solidFill>
              </a:rPr>
              <a:t>or warranties about the correctness or the </a:t>
            </a:r>
            <a:r>
              <a:rPr lang="en-US" sz="1200" dirty="0" smtClean="0">
                <a:solidFill>
                  <a:schemeClr val="tx1"/>
                </a:solidFill>
              </a:rPr>
              <a:t>suitability of </a:t>
            </a:r>
            <a:r>
              <a:rPr lang="en-US" sz="1200" dirty="0">
                <a:solidFill>
                  <a:schemeClr val="tx1"/>
                </a:solidFill>
              </a:rPr>
              <a:t>any </a:t>
            </a:r>
            <a:r>
              <a:rPr lang="en-US" sz="1200" dirty="0" smtClean="0">
                <a:solidFill>
                  <a:schemeClr val="tx1"/>
                </a:solidFill>
              </a:rPr>
              <a:t>information </a:t>
            </a:r>
            <a:r>
              <a:rPr lang="en-US" sz="1200" dirty="0">
                <a:solidFill>
                  <a:schemeClr val="tx1"/>
                </a:solidFill>
              </a:rPr>
              <a:t>or service that </a:t>
            </a:r>
            <a:r>
              <a:rPr lang="en-US" sz="1200" dirty="0" smtClean="0">
                <a:solidFill>
                  <a:schemeClr val="tx1"/>
                </a:solidFill>
              </a:rPr>
              <a:t>appears in this presentation </a:t>
            </a:r>
            <a:r>
              <a:rPr lang="en-US" sz="1200" dirty="0">
                <a:solidFill>
                  <a:schemeClr val="tx1"/>
                </a:solidFill>
              </a:rPr>
              <a:t>nor the soundness of </a:t>
            </a:r>
            <a:r>
              <a:rPr lang="en-US" sz="1200" dirty="0" smtClean="0">
                <a:solidFill>
                  <a:schemeClr val="tx1"/>
                </a:solidFill>
              </a:rPr>
              <a:t>any general </a:t>
            </a:r>
            <a:r>
              <a:rPr lang="en-US" sz="1200" dirty="0">
                <a:solidFill>
                  <a:schemeClr val="tx1"/>
                </a:solidFill>
              </a:rPr>
              <a:t>advice offered. </a:t>
            </a:r>
            <a:r>
              <a:rPr lang="en-US" sz="1200" dirty="0" smtClean="0">
                <a:solidFill>
                  <a:schemeClr val="tx1"/>
                </a:solidFill>
              </a:rPr>
              <a:t>Spirer Law Firm, P.C. </a:t>
            </a:r>
            <a:r>
              <a:rPr lang="en-US" sz="1200" dirty="0">
                <a:solidFill>
                  <a:schemeClr val="tx1"/>
                </a:solidFill>
              </a:rPr>
              <a:t>shall not be responsible </a:t>
            </a:r>
            <a:r>
              <a:rPr lang="en-US" sz="1200" dirty="0" smtClean="0">
                <a:solidFill>
                  <a:schemeClr val="tx1"/>
                </a:solidFill>
              </a:rPr>
              <a:t>and disclaims </a:t>
            </a:r>
            <a:r>
              <a:rPr lang="en-US" sz="1200" dirty="0">
                <a:solidFill>
                  <a:schemeClr val="tx1"/>
                </a:solidFill>
              </a:rPr>
              <a:t>all liability for any loss, liability, damage (whether </a:t>
            </a:r>
            <a:r>
              <a:rPr lang="en-US" sz="1200" dirty="0" smtClean="0">
                <a:solidFill>
                  <a:schemeClr val="tx1"/>
                </a:solidFill>
              </a:rPr>
              <a:t>direct, indirect</a:t>
            </a:r>
            <a:r>
              <a:rPr lang="en-US" sz="1200" dirty="0">
                <a:solidFill>
                  <a:schemeClr val="tx1"/>
                </a:solidFill>
              </a:rPr>
              <a:t>, special or consequential) or expense of any </a:t>
            </a:r>
            <a:r>
              <a:rPr lang="en-US" sz="1200" dirty="0" smtClean="0">
                <a:solidFill>
                  <a:schemeClr val="tx1"/>
                </a:solidFill>
              </a:rPr>
              <a:t>nature whatsoever</a:t>
            </a:r>
            <a:r>
              <a:rPr lang="en-US" sz="1200" dirty="0">
                <a:solidFill>
                  <a:schemeClr val="tx1"/>
                </a:solidFill>
              </a:rPr>
              <a:t>, which may be suffered as a result of or which may </a:t>
            </a:r>
            <a:r>
              <a:rPr lang="en-US" sz="1200" dirty="0" smtClean="0">
                <a:solidFill>
                  <a:schemeClr val="tx1"/>
                </a:solidFill>
              </a:rPr>
              <a:t>be attributable</a:t>
            </a:r>
            <a:r>
              <a:rPr lang="en-US" sz="1200" dirty="0">
                <a:solidFill>
                  <a:schemeClr val="tx1"/>
                </a:solidFill>
              </a:rPr>
              <a:t>, directly or indirectly, to the use of, or reliance upon </a:t>
            </a:r>
            <a:r>
              <a:rPr lang="en-US" sz="1200" dirty="0" smtClean="0">
                <a:solidFill>
                  <a:schemeClr val="tx1"/>
                </a:solidFill>
              </a:rPr>
              <a:t>any information</a:t>
            </a:r>
            <a:r>
              <a:rPr lang="en-US" sz="1200" dirty="0">
                <a:solidFill>
                  <a:schemeClr val="tx1"/>
                </a:solidFill>
              </a:rPr>
              <a:t>, links or service provided, or any actions and/or </a:t>
            </a:r>
            <a:r>
              <a:rPr lang="en-US" sz="1200" dirty="0" smtClean="0">
                <a:solidFill>
                  <a:schemeClr val="tx1"/>
                </a:solidFill>
              </a:rPr>
              <a:t>liability for </a:t>
            </a:r>
            <a:r>
              <a:rPr lang="en-US" sz="1200" dirty="0">
                <a:solidFill>
                  <a:schemeClr val="tx1"/>
                </a:solidFill>
              </a:rPr>
              <a:t>consequential or incidental damages. </a:t>
            </a:r>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217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76253"/>
          </a:xfrm>
        </p:spPr>
        <p:txBody>
          <a:bodyPr>
            <a:normAutofit fontScale="90000"/>
          </a:bodyPr>
          <a:lstStyle/>
          <a:p>
            <a:pPr algn="l"/>
            <a:r>
              <a:rPr lang="en-US" sz="1600" dirty="0" smtClean="0">
                <a:solidFill>
                  <a:schemeClr val="tx1"/>
                </a:solidFill>
                <a:ea typeface="Segoe UI Symbol"/>
              </a:rPr>
              <a:t/>
            </a:r>
            <a:br>
              <a:rPr lang="en-US" sz="1600" dirty="0" smtClean="0">
                <a:solidFill>
                  <a:schemeClr val="tx1"/>
                </a:solidFill>
                <a:ea typeface="Segoe UI Symbol"/>
              </a:rPr>
            </a:br>
            <a:r>
              <a:rPr lang="en-US" sz="1600" dirty="0" smtClean="0">
                <a:ea typeface="Segoe UI Symbol"/>
              </a:rPr>
              <a:t/>
            </a:r>
            <a:br>
              <a:rPr lang="en-US" sz="1600" dirty="0" smtClean="0">
                <a:ea typeface="Segoe UI Symbol"/>
              </a:rPr>
            </a:br>
            <a:r>
              <a:rPr lang="en-US" sz="2200" dirty="0"/>
              <a:t>Educational vs. Impermissible Political Activities, cont’d:</a:t>
            </a:r>
            <a:r>
              <a:rPr lang="en-US" sz="1600" dirty="0"/>
              <a:t/>
            </a:r>
            <a:br>
              <a:rPr lang="en-US" sz="1600" dirty="0"/>
            </a:br>
            <a:r>
              <a:rPr lang="en-US" sz="1600" dirty="0"/>
              <a:t/>
            </a:r>
            <a:br>
              <a:rPr lang="en-US" sz="1600" dirty="0"/>
            </a:br>
            <a:r>
              <a:rPr lang="en-US" sz="2000" dirty="0"/>
              <a:t>Participation or Intervention, cont’d:</a:t>
            </a:r>
            <a:r>
              <a:rPr lang="en-US" sz="2000" dirty="0" smtClean="0">
                <a:ea typeface="Segoe UI Symbol"/>
              </a:rPr>
              <a:t/>
            </a:r>
            <a:br>
              <a:rPr lang="en-US" sz="2000" dirty="0" smtClean="0">
                <a:ea typeface="Segoe UI Symbol"/>
              </a:rPr>
            </a:br>
            <a:r>
              <a:rPr lang="en-US" sz="2000" dirty="0" smtClean="0">
                <a:ea typeface="Segoe UI Symbol"/>
              </a:rPr>
              <a:t/>
            </a:r>
            <a:br>
              <a:rPr lang="en-US" sz="2000" dirty="0" smtClean="0">
                <a:ea typeface="Segoe UI Symbol"/>
              </a:rPr>
            </a:br>
            <a:r>
              <a:rPr lang="en-US" sz="2000" dirty="0" smtClean="0">
                <a:ea typeface="Segoe UI Symbol"/>
              </a:rPr>
              <a:t>◈ Publications can </a:t>
            </a:r>
            <a:r>
              <a:rPr lang="en-US" sz="2000" dirty="0"/>
              <a:t>include news coverage but not articles that promote or oppose a particular </a:t>
            </a:r>
            <a:r>
              <a:rPr lang="en-US" sz="2000" dirty="0" smtClean="0"/>
              <a:t>candidate.</a:t>
            </a:r>
            <a:br>
              <a:rPr lang="en-US" sz="2000" dirty="0" smtClean="0"/>
            </a:br>
            <a:r>
              <a:rPr lang="en-US" sz="2000" dirty="0"/>
              <a:t>	</a:t>
            </a:r>
            <a:r>
              <a:rPr lang="en-US" sz="2000" dirty="0" smtClean="0"/>
              <a:t>Factors for distinction:</a:t>
            </a:r>
            <a:br>
              <a:rPr lang="en-US" sz="2000" dirty="0" smtClean="0"/>
            </a:br>
            <a:r>
              <a:rPr lang="en-US" sz="2000" dirty="0"/>
              <a:t>	</a:t>
            </a:r>
            <a:r>
              <a:rPr lang="en-US" sz="2000" dirty="0" smtClean="0"/>
              <a:t>	</a:t>
            </a:r>
            <a:r>
              <a:rPr lang="en-US" sz="2000" dirty="0" smtClean="0">
                <a:ea typeface="Segoe UI Symbol"/>
              </a:rPr>
              <a:t>1) </a:t>
            </a:r>
            <a:r>
              <a:rPr lang="en-US" sz="2000" dirty="0"/>
              <a:t>What does the publication normally do when it covers news </a:t>
            </a:r>
            <a:r>
              <a:rPr lang="en-US" sz="2000" dirty="0" smtClean="0"/>
              <a:t>		stories</a:t>
            </a:r>
            <a:r>
              <a:rPr lang="en-US" sz="2000" dirty="0"/>
              <a:t>?</a:t>
            </a:r>
            <a:br>
              <a:rPr lang="en-US" sz="2000" dirty="0"/>
            </a:br>
            <a:r>
              <a:rPr lang="en-US" sz="2000" dirty="0" smtClean="0"/>
              <a:t>		</a:t>
            </a:r>
            <a:r>
              <a:rPr lang="en-US" sz="2000" dirty="0" smtClean="0">
                <a:ea typeface="Segoe UI Symbol"/>
              </a:rPr>
              <a:t>2) </a:t>
            </a:r>
            <a:r>
              <a:rPr lang="en-US" sz="2000" dirty="0" smtClean="0"/>
              <a:t>Does </a:t>
            </a:r>
            <a:r>
              <a:rPr lang="en-US" sz="2000" dirty="0"/>
              <a:t>it have a policy of covering only particular candidates or </a:t>
            </a:r>
            <a:r>
              <a:rPr lang="en-US" sz="2000" dirty="0" smtClean="0"/>
              <a:t>		does </a:t>
            </a:r>
            <a:r>
              <a:rPr lang="en-US" sz="2000" dirty="0"/>
              <a:t>it in </a:t>
            </a:r>
            <a:r>
              <a:rPr lang="en-US" sz="2000" dirty="0" smtClean="0"/>
              <a:t>	fact </a:t>
            </a:r>
            <a:r>
              <a:rPr lang="en-US" sz="2000" dirty="0"/>
              <a:t>only cover particular candidates?</a:t>
            </a:r>
            <a:br>
              <a:rPr lang="en-US" sz="2000" dirty="0"/>
            </a:br>
            <a:r>
              <a:rPr lang="en-US" sz="2000" dirty="0" smtClean="0"/>
              <a:t>		</a:t>
            </a:r>
            <a:r>
              <a:rPr lang="en-US" sz="2000" dirty="0" smtClean="0">
                <a:ea typeface="Segoe UI Symbol"/>
              </a:rPr>
              <a:t>3) </a:t>
            </a:r>
            <a:r>
              <a:rPr lang="en-US" sz="2000" dirty="0" smtClean="0"/>
              <a:t>Is </a:t>
            </a:r>
            <a:r>
              <a:rPr lang="en-US" sz="2000" dirty="0"/>
              <a:t>any coverage slanted to show any particular candidate in a </a:t>
            </a:r>
            <a:r>
              <a:rPr lang="en-US" sz="2000" dirty="0" smtClean="0"/>
              <a:t>		favorable or </a:t>
            </a:r>
            <a:r>
              <a:rPr lang="en-US" sz="2000" dirty="0"/>
              <a:t>unfavorable light</a:t>
            </a:r>
            <a:r>
              <a:rPr lang="en-US" sz="2000" dirty="0" smtClean="0"/>
              <a:t>?</a:t>
            </a:r>
            <a:br>
              <a:rPr lang="en-US" sz="2000" dirty="0" smtClean="0"/>
            </a:br>
            <a:r>
              <a:rPr lang="en-US" sz="2000" dirty="0" smtClean="0">
                <a:ea typeface="Segoe UI Symbol"/>
              </a:rPr>
              <a:t>◈ Voter questionnaires may qualify as educational.</a:t>
            </a:r>
            <a:br>
              <a:rPr lang="en-US" sz="2000" dirty="0" smtClean="0">
                <a:ea typeface="Segoe UI Symbol"/>
              </a:rPr>
            </a:br>
            <a:r>
              <a:rPr lang="en-US" sz="2000" dirty="0">
                <a:ea typeface="Segoe UI Symbol"/>
              </a:rPr>
              <a:t>	</a:t>
            </a:r>
            <a:r>
              <a:rPr lang="en-US" sz="2000" dirty="0" smtClean="0">
                <a:ea typeface="Segoe UI Symbol"/>
              </a:rPr>
              <a:t>Factors:</a:t>
            </a:r>
            <a:br>
              <a:rPr lang="en-US" sz="2000" dirty="0" smtClean="0">
                <a:ea typeface="Segoe UI Symbol"/>
              </a:rPr>
            </a:br>
            <a:r>
              <a:rPr lang="en-US" sz="2000" dirty="0">
                <a:ea typeface="Segoe UI Symbol"/>
              </a:rPr>
              <a:t>	</a:t>
            </a:r>
            <a:r>
              <a:rPr lang="en-US" sz="2000" dirty="0" smtClean="0">
                <a:ea typeface="Segoe UI Symbol"/>
              </a:rPr>
              <a:t>	1) Sent to all candidates.</a:t>
            </a:r>
            <a:br>
              <a:rPr lang="en-US" sz="2000" dirty="0" smtClean="0">
                <a:ea typeface="Segoe UI Symbol"/>
              </a:rPr>
            </a:br>
            <a:r>
              <a:rPr lang="en-US" sz="2000" dirty="0">
                <a:ea typeface="Segoe UI Symbol"/>
              </a:rPr>
              <a:t>	</a:t>
            </a:r>
            <a:r>
              <a:rPr lang="en-US" sz="2000" dirty="0" smtClean="0">
                <a:ea typeface="Segoe UI Symbol"/>
              </a:rPr>
              <a:t>	2) All responses published.</a:t>
            </a:r>
            <a:br>
              <a:rPr lang="en-US" sz="2000" dirty="0" smtClean="0">
                <a:ea typeface="Segoe UI Symbol"/>
              </a:rPr>
            </a:br>
            <a:r>
              <a:rPr lang="en-US" sz="2000" dirty="0">
                <a:ea typeface="Segoe UI Symbol"/>
              </a:rPr>
              <a:t>	</a:t>
            </a:r>
            <a:r>
              <a:rPr lang="en-US" sz="2000" dirty="0" smtClean="0">
                <a:ea typeface="Segoe UI Symbol"/>
              </a:rPr>
              <a:t>	3) Cover a variety of issues.</a:t>
            </a:r>
            <a:br>
              <a:rPr lang="en-US" sz="2000" dirty="0" smtClean="0">
                <a:ea typeface="Segoe UI Symbol"/>
              </a:rPr>
            </a:br>
            <a:r>
              <a:rPr lang="en-US" sz="2000" dirty="0">
                <a:ea typeface="Segoe UI Symbol"/>
              </a:rPr>
              <a:t>	</a:t>
            </a:r>
            <a:r>
              <a:rPr lang="en-US" sz="2000" dirty="0" smtClean="0">
                <a:ea typeface="Segoe UI Symbol"/>
              </a:rPr>
              <a:t>	4) Do not indicate bias.</a:t>
            </a:r>
            <a:br>
              <a:rPr lang="en-US" sz="2000" dirty="0" smtClean="0">
                <a:ea typeface="Segoe UI Symbol"/>
              </a:rPr>
            </a:br>
            <a:r>
              <a:rPr lang="en-US" sz="2000" dirty="0">
                <a:ea typeface="Segoe UI Symbol"/>
              </a:rPr>
              <a:t>	</a:t>
            </a:r>
            <a:r>
              <a:rPr lang="en-US" sz="2000" dirty="0" smtClean="0">
                <a:ea typeface="Segoe UI Symbol"/>
              </a:rPr>
              <a:t>	5) Responses are not compared to the organization’s positions.</a:t>
            </a:r>
            <a:br>
              <a:rPr lang="en-US" sz="2000" dirty="0" smtClean="0">
                <a:ea typeface="Segoe UI Symbol"/>
              </a:rPr>
            </a:br>
            <a:r>
              <a:rPr lang="en-US" sz="2000" dirty="0">
                <a:ea typeface="Segoe UI Symbol"/>
              </a:rPr>
              <a:t>	</a:t>
            </a:r>
            <a:r>
              <a:rPr lang="en-US" sz="2000" dirty="0" smtClean="0">
                <a:ea typeface="Segoe UI Symbol"/>
              </a:rPr>
              <a:t>	6) Responses are not edited.</a:t>
            </a: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endParaRPr lang="en-US" sz="17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10</a:t>
            </a:fld>
            <a:endParaRPr lang="en-US"/>
          </a:p>
        </p:txBody>
      </p:sp>
    </p:spTree>
    <p:extLst>
      <p:ext uri="{BB962C8B-B14F-4D97-AF65-F5344CB8AC3E}">
        <p14:creationId xmlns:p14="http://schemas.microsoft.com/office/powerpoint/2010/main" val="225494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64" y="307291"/>
            <a:ext cx="8229600" cy="5821362"/>
          </a:xfrm>
        </p:spPr>
        <p:txBody>
          <a:bodyPr>
            <a:normAutofit/>
          </a:bodyPr>
          <a:lstStyle/>
          <a:p>
            <a:pPr algn="l"/>
            <a:r>
              <a:rPr lang="en-US" sz="2000" dirty="0"/>
              <a:t>Educational vs. Impermissible Political Activities, cont’d</a:t>
            </a:r>
            <a:r>
              <a:rPr lang="en-US" sz="2000" dirty="0" smtClean="0"/>
              <a:t>:</a:t>
            </a:r>
            <a:br>
              <a:rPr lang="en-US" sz="2000" dirty="0" smtClean="0"/>
            </a:br>
            <a:r>
              <a:rPr lang="en-US" sz="3200" dirty="0"/>
              <a:t/>
            </a:r>
            <a:br>
              <a:rPr lang="en-US" sz="3200" dirty="0"/>
            </a:br>
            <a:r>
              <a:rPr lang="en-US" sz="1800" dirty="0" smtClean="0"/>
              <a:t>Participation </a:t>
            </a:r>
            <a:r>
              <a:rPr lang="en-US" sz="1800" dirty="0"/>
              <a:t>or Intervention, cont’d</a:t>
            </a:r>
            <a:r>
              <a:rPr lang="en-US" sz="1800" dirty="0" smtClean="0"/>
              <a:t>:</a:t>
            </a:r>
            <a:br>
              <a:rPr lang="en-US" sz="1800" dirty="0" smtClean="0"/>
            </a:br>
            <a:r>
              <a:rPr lang="en-US" sz="1800" dirty="0" smtClean="0"/>
              <a:t/>
            </a:r>
            <a:br>
              <a:rPr lang="en-US" sz="1800" dirty="0" smtClean="0"/>
            </a:br>
            <a:r>
              <a:rPr lang="en-US" sz="1800" dirty="0" smtClean="0">
                <a:ea typeface="Segoe UI Symbol"/>
              </a:rPr>
              <a:t>◈ Public forums may be educational.</a:t>
            </a:r>
            <a:br>
              <a:rPr lang="en-US" sz="1800" dirty="0" smtClean="0">
                <a:ea typeface="Segoe UI Symbol"/>
              </a:rPr>
            </a:br>
            <a:r>
              <a:rPr lang="en-US" sz="1800" dirty="0" smtClean="0">
                <a:ea typeface="Segoe UI Symbol"/>
              </a:rPr>
              <a:t>	Factors (</a:t>
            </a:r>
            <a:r>
              <a:rPr lang="en-US" sz="1800" dirty="0"/>
              <a:t>Rev. Rul. 86-95, 1986-2 C.B. </a:t>
            </a:r>
            <a:r>
              <a:rPr lang="en-US" sz="1800" dirty="0" smtClean="0"/>
              <a:t>73):</a:t>
            </a:r>
            <a:br>
              <a:rPr lang="en-US" sz="1800" dirty="0" smtClean="0"/>
            </a:br>
            <a:r>
              <a:rPr lang="en-US" sz="1800" dirty="0"/>
              <a:t>	</a:t>
            </a:r>
            <a:r>
              <a:rPr lang="en-US" sz="1800" dirty="0" smtClean="0"/>
              <a:t>	</a:t>
            </a:r>
            <a:r>
              <a:rPr lang="en-US" sz="1800" dirty="0">
                <a:ea typeface="Segoe UI Symbol"/>
              </a:rPr>
              <a:t> ◈ </a:t>
            </a:r>
            <a:r>
              <a:rPr lang="en-US" sz="1800" dirty="0"/>
              <a:t>A</a:t>
            </a:r>
            <a:r>
              <a:rPr lang="en-US" sz="1800" dirty="0" smtClean="0"/>
              <a:t>ll </a:t>
            </a:r>
            <a:r>
              <a:rPr lang="en-US" sz="1800" dirty="0"/>
              <a:t>legally qualified </a:t>
            </a:r>
            <a:r>
              <a:rPr lang="en-US" sz="1800" dirty="0" smtClean="0"/>
              <a:t>candidates invited (May </a:t>
            </a:r>
            <a:r>
              <a:rPr lang="en-US" sz="1800" dirty="0"/>
              <a:t>not be necessary </a:t>
            </a:r>
            <a:r>
              <a:rPr lang="en-US" sz="1800" dirty="0" smtClean="0"/>
              <a:t>		where impractical; reasonable </a:t>
            </a:r>
            <a:r>
              <a:rPr lang="en-US" sz="1800" dirty="0"/>
              <a:t>and objective criteria in making </a:t>
            </a:r>
            <a:r>
              <a:rPr lang="en-US" sz="1800" dirty="0" smtClean="0"/>
              <a:t>		a</a:t>
            </a:r>
            <a:r>
              <a:rPr lang="en-US" sz="1800" dirty="0"/>
              <a:t> </a:t>
            </a:r>
            <a:r>
              <a:rPr lang="en-US" sz="1800" dirty="0" smtClean="0"/>
              <a:t>selection applied, </a:t>
            </a:r>
            <a:r>
              <a:rPr lang="en-US" sz="1800" dirty="0"/>
              <a:t>such </a:t>
            </a:r>
            <a:r>
              <a:rPr lang="en-US" sz="1800" dirty="0" smtClean="0"/>
              <a:t>as </a:t>
            </a:r>
            <a:r>
              <a:rPr lang="en-US" sz="1800" dirty="0"/>
              <a:t>results of a reliable poll of public </a:t>
            </a:r>
            <a:r>
              <a:rPr lang="en-US" sz="1800" dirty="0" smtClean="0"/>
              <a:t>		support; criteria </a:t>
            </a:r>
            <a:r>
              <a:rPr lang="en-US" sz="1800" dirty="0"/>
              <a:t>applied in nondiscriminatory </a:t>
            </a:r>
            <a:r>
              <a:rPr lang="en-US" sz="1800" dirty="0" smtClean="0"/>
              <a:t>fashion; </a:t>
            </a:r>
            <a:r>
              <a:rPr lang="en-US" sz="1800" dirty="0"/>
              <a:t>and all </a:t>
            </a:r>
            <a:r>
              <a:rPr lang="en-US" sz="1800" dirty="0" smtClean="0"/>
              <a:t>		other </a:t>
            </a:r>
            <a:r>
              <a:rPr lang="en-US" sz="1800" dirty="0"/>
              <a:t>indicia of neutrality are present.) </a:t>
            </a:r>
            <a:r>
              <a:rPr lang="en-US" sz="1800" dirty="0">
                <a:ea typeface="Segoe UI Symbol"/>
              </a:rPr>
              <a:t>	</a:t>
            </a:r>
            <a:r>
              <a:rPr lang="en-US" sz="1800" dirty="0" smtClean="0">
                <a:ea typeface="Segoe UI Symbol"/>
              </a:rPr>
              <a:t/>
            </a:r>
            <a:br>
              <a:rPr lang="en-US" sz="1800" dirty="0" smtClean="0">
                <a:ea typeface="Segoe UI Symbol"/>
              </a:rPr>
            </a:br>
            <a:r>
              <a:rPr lang="en-US" sz="1800" dirty="0">
                <a:ea typeface="Segoe UI Symbol"/>
              </a:rPr>
              <a:t>	</a:t>
            </a:r>
            <a:r>
              <a:rPr lang="en-US" sz="1800" dirty="0" smtClean="0">
                <a:ea typeface="Segoe UI Symbol"/>
              </a:rPr>
              <a:t>	</a:t>
            </a:r>
            <a:r>
              <a:rPr lang="en-US" sz="1800" dirty="0">
                <a:ea typeface="Segoe UI Symbol"/>
              </a:rPr>
              <a:t> </a:t>
            </a:r>
            <a:r>
              <a:rPr lang="en-US" sz="1800" dirty="0" smtClean="0">
                <a:ea typeface="Segoe UI Symbol"/>
              </a:rPr>
              <a:t>◈ Independent nonpartisan panel.</a:t>
            </a:r>
            <a:br>
              <a:rPr lang="en-US" sz="1800" dirty="0" smtClean="0">
                <a:ea typeface="Segoe UI Symbol"/>
              </a:rPr>
            </a:br>
            <a:r>
              <a:rPr lang="en-US" sz="1800" dirty="0">
                <a:ea typeface="Segoe UI Symbol"/>
              </a:rPr>
              <a:t>	</a:t>
            </a:r>
            <a:r>
              <a:rPr lang="en-US" sz="1800" dirty="0" smtClean="0">
                <a:ea typeface="Segoe UI Symbol"/>
              </a:rPr>
              <a:t>	</a:t>
            </a:r>
            <a:r>
              <a:rPr lang="en-US" sz="1800" dirty="0">
                <a:ea typeface="Segoe UI Symbol"/>
              </a:rPr>
              <a:t> </a:t>
            </a:r>
            <a:r>
              <a:rPr lang="en-US" sz="1800" dirty="0" smtClean="0">
                <a:ea typeface="Segoe UI Symbol"/>
              </a:rPr>
              <a:t>◈ Range of issues</a:t>
            </a:r>
            <a:br>
              <a:rPr lang="en-US" sz="1800" dirty="0" smtClean="0">
                <a:ea typeface="Segoe UI Symbol"/>
              </a:rPr>
            </a:br>
            <a:r>
              <a:rPr lang="en-US" sz="1800" dirty="0">
                <a:ea typeface="Segoe UI Symbol"/>
              </a:rPr>
              <a:t>	</a:t>
            </a:r>
            <a:r>
              <a:rPr lang="en-US" sz="1800" dirty="0" smtClean="0">
                <a:ea typeface="Segoe UI Symbol"/>
              </a:rPr>
              <a:t>	</a:t>
            </a:r>
            <a:r>
              <a:rPr lang="en-US" sz="1800" dirty="0">
                <a:ea typeface="Segoe UI Symbol"/>
              </a:rPr>
              <a:t> </a:t>
            </a:r>
            <a:r>
              <a:rPr lang="en-US" sz="1800" dirty="0" smtClean="0">
                <a:ea typeface="Segoe UI Symbol"/>
              </a:rPr>
              <a:t>◈ Each candidate given equal opportunity.</a:t>
            </a:r>
            <a:br>
              <a:rPr lang="en-US" sz="1800" dirty="0" smtClean="0">
                <a:ea typeface="Segoe UI Symbol"/>
              </a:rPr>
            </a:br>
            <a:r>
              <a:rPr lang="en-US" sz="1800" dirty="0">
                <a:ea typeface="Segoe UI Symbol"/>
              </a:rPr>
              <a:t>	</a:t>
            </a:r>
            <a:r>
              <a:rPr lang="en-US" sz="1800" dirty="0" smtClean="0">
                <a:ea typeface="Segoe UI Symbol"/>
              </a:rPr>
              <a:t>	</a:t>
            </a:r>
            <a:r>
              <a:rPr lang="en-US" sz="1800" dirty="0">
                <a:ea typeface="Segoe UI Symbol"/>
              </a:rPr>
              <a:t> </a:t>
            </a:r>
            <a:r>
              <a:rPr lang="en-US" sz="1800" dirty="0" smtClean="0">
                <a:ea typeface="Segoe UI Symbol"/>
              </a:rPr>
              <a:t>◈ Candidates not permitted to distribute literature unless all 		candidates appear.</a:t>
            </a:r>
            <a:br>
              <a:rPr lang="en-US" sz="1800" dirty="0" smtClean="0">
                <a:ea typeface="Segoe UI Symbol"/>
              </a:rPr>
            </a:br>
            <a:r>
              <a:rPr lang="en-US" sz="1800" dirty="0">
                <a:ea typeface="Segoe UI Symbol"/>
              </a:rPr>
              <a:t>	</a:t>
            </a:r>
            <a:r>
              <a:rPr lang="en-US" sz="1800" dirty="0" smtClean="0">
                <a:ea typeface="Segoe UI Symbol"/>
              </a:rPr>
              <a:t>	</a:t>
            </a:r>
            <a:r>
              <a:rPr lang="en-US" sz="1800" dirty="0">
                <a:ea typeface="Segoe UI Symbol"/>
              </a:rPr>
              <a:t> </a:t>
            </a:r>
            <a:r>
              <a:rPr lang="en-US" sz="1800" dirty="0" smtClean="0">
                <a:ea typeface="Segoe UI Symbol"/>
              </a:rPr>
              <a:t>◈ Moderator gives no indication of approval or disapproval.</a:t>
            </a:r>
            <a:br>
              <a:rPr lang="en-US" sz="1800" dirty="0" smtClean="0">
                <a:ea typeface="Segoe UI Symbol"/>
              </a:rPr>
            </a:br>
            <a:endParaRPr lang="en-US" sz="18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11</a:t>
            </a:fld>
            <a:endParaRPr lang="en-US"/>
          </a:p>
        </p:txBody>
      </p:sp>
    </p:spTree>
    <p:extLst>
      <p:ext uri="{BB962C8B-B14F-4D97-AF65-F5344CB8AC3E}">
        <p14:creationId xmlns:p14="http://schemas.microsoft.com/office/powerpoint/2010/main" val="144312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a:bodyPr>
          <a:lstStyle/>
          <a:p>
            <a:pPr algn="l"/>
            <a:r>
              <a:rPr lang="en-US" sz="2000" dirty="0"/>
              <a:t>Educational vs. Impermissible Political Activities, cont’d:</a:t>
            </a:r>
            <a:r>
              <a:rPr lang="en-US" sz="1800" dirty="0"/>
              <a:t/>
            </a:r>
            <a:br>
              <a:rPr lang="en-US" sz="1800" dirty="0"/>
            </a:br>
            <a:r>
              <a:rPr lang="en-US" sz="1800" dirty="0"/>
              <a:t/>
            </a:r>
            <a:br>
              <a:rPr lang="en-US" sz="1800" dirty="0"/>
            </a:br>
            <a:r>
              <a:rPr lang="en-US" sz="1800" dirty="0"/>
              <a:t>Participation or Intervention, cont’d: </a:t>
            </a:r>
            <a:r>
              <a:rPr lang="en-US" sz="1800" dirty="0" smtClean="0"/>
              <a:t/>
            </a:r>
            <a:br>
              <a:rPr lang="en-US" sz="1800" dirty="0" smtClean="0"/>
            </a:br>
            <a:r>
              <a:rPr lang="en-US" sz="1800" dirty="0"/>
              <a:t/>
            </a:r>
            <a:br>
              <a:rPr lang="en-US" sz="1800" dirty="0"/>
            </a:br>
            <a:r>
              <a:rPr lang="en-US" sz="1800" dirty="0" smtClean="0">
                <a:ea typeface="Segoe UI Symbol"/>
              </a:rPr>
              <a:t>◈ </a:t>
            </a:r>
            <a:r>
              <a:rPr lang="en-US" sz="1800" dirty="0">
                <a:ea typeface="Segoe UI Symbol"/>
              </a:rPr>
              <a:t>Voter registration drives permissible if conducted in a nonpartisan manner.</a:t>
            </a:r>
            <a:br>
              <a:rPr lang="en-US" sz="1800" dirty="0">
                <a:ea typeface="Segoe UI Symbol"/>
              </a:rPr>
            </a:br>
            <a:r>
              <a:rPr lang="en-US" sz="1800" dirty="0">
                <a:ea typeface="Segoe UI Symbol"/>
              </a:rPr>
              <a:t>	 Factors:</a:t>
            </a:r>
            <a:br>
              <a:rPr lang="en-US" sz="1800" dirty="0">
                <a:ea typeface="Segoe UI Symbol"/>
              </a:rPr>
            </a:br>
            <a:r>
              <a:rPr lang="en-US" sz="1800" dirty="0">
                <a:ea typeface="Segoe UI Symbol"/>
              </a:rPr>
              <a:t>		 ◈ No candidate favored.</a:t>
            </a:r>
            <a:br>
              <a:rPr lang="en-US" sz="1800" dirty="0">
                <a:ea typeface="Segoe UI Symbol"/>
              </a:rPr>
            </a:br>
            <a:r>
              <a:rPr lang="en-US" sz="1800" dirty="0">
                <a:ea typeface="Segoe UI Symbol"/>
              </a:rPr>
              <a:t>		 ◈ Political parties mentioned only for candidate identification 		purposes.</a:t>
            </a:r>
            <a:br>
              <a:rPr lang="en-US" sz="1800" dirty="0">
                <a:ea typeface="Segoe UI Symbol"/>
              </a:rPr>
            </a:br>
            <a:r>
              <a:rPr lang="en-US" sz="1800" dirty="0">
                <a:ea typeface="Segoe UI Symbol"/>
              </a:rPr>
              <a:t>		 ◈ Limited to encouragement of voting and registration.</a:t>
            </a:r>
            <a:br>
              <a:rPr lang="en-US" sz="1800" dirty="0">
                <a:ea typeface="Segoe UI Symbol"/>
              </a:rPr>
            </a:br>
            <a:r>
              <a:rPr lang="en-US" sz="1800" dirty="0">
                <a:ea typeface="Segoe UI Symbol"/>
              </a:rPr>
              <a:t>	Private foundations, </a:t>
            </a:r>
            <a:r>
              <a:rPr lang="en-US" sz="1800" dirty="0"/>
              <a:t>with limited exceptions set forth in section 4945(f) of </a:t>
            </a:r>
            <a:r>
              <a:rPr lang="en-US" sz="1800" dirty="0" smtClean="0"/>
              <a:t>	the </a:t>
            </a:r>
            <a:r>
              <a:rPr lang="en-US" sz="1800" dirty="0"/>
              <a:t>Code, cannot carry out a voter registration drive without the </a:t>
            </a:r>
            <a:r>
              <a:rPr lang="en-US" sz="1800" dirty="0" smtClean="0"/>
              <a:t>	expenditures </a:t>
            </a:r>
            <a:r>
              <a:rPr lang="en-US" sz="1800" dirty="0"/>
              <a:t>being considered taxable under section 4945.</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12</a:t>
            </a:fld>
            <a:endParaRPr lang="en-US"/>
          </a:p>
        </p:txBody>
      </p:sp>
    </p:spTree>
    <p:extLst>
      <p:ext uri="{BB962C8B-B14F-4D97-AF65-F5344CB8AC3E}">
        <p14:creationId xmlns:p14="http://schemas.microsoft.com/office/powerpoint/2010/main" val="3791583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a:bodyPr>
          <a:lstStyle/>
          <a:p>
            <a:pPr algn="l"/>
            <a:r>
              <a:rPr lang="en-US" sz="2000" dirty="0"/>
              <a:t>Educational vs. Impermissible Political Activities, cont’d:</a:t>
            </a:r>
            <a:br>
              <a:rPr lang="en-US" sz="2000" dirty="0"/>
            </a:br>
            <a:r>
              <a:rPr lang="en-US" sz="2000" dirty="0"/>
              <a:t/>
            </a:r>
            <a:br>
              <a:rPr lang="en-US" sz="2000" dirty="0"/>
            </a:br>
            <a:r>
              <a:rPr lang="en-US" sz="1800" dirty="0" smtClean="0"/>
              <a:t>Summary of Factors:</a:t>
            </a:r>
            <a:br>
              <a:rPr lang="en-US" sz="1800" dirty="0" smtClean="0"/>
            </a:br>
            <a:r>
              <a:rPr lang="en-US" sz="1800" dirty="0"/>
              <a:t/>
            </a:r>
            <a:br>
              <a:rPr lang="en-US" sz="1800" dirty="0"/>
            </a:br>
            <a:r>
              <a:rPr lang="en-US" sz="1800" dirty="0" smtClean="0">
                <a:ea typeface="Segoe UI Symbol"/>
              </a:rPr>
              <a:t>◈ </a:t>
            </a:r>
            <a:r>
              <a:rPr lang="en-US" sz="1800" dirty="0" smtClean="0"/>
              <a:t>Preexisting </a:t>
            </a:r>
            <a:r>
              <a:rPr lang="en-US" sz="1800" dirty="0"/>
              <a:t>commitment to promote awareness of the applicable issues outside of an election </a:t>
            </a:r>
            <a:r>
              <a:rPr lang="en-US" sz="1800" dirty="0" smtClean="0"/>
              <a:t>context manifested.</a:t>
            </a:r>
            <a:br>
              <a:rPr lang="en-US" sz="1800" dirty="0" smtClean="0"/>
            </a:br>
            <a:r>
              <a:rPr lang="en-US" sz="1800" dirty="0" smtClean="0">
                <a:ea typeface="Segoe UI Symbol"/>
              </a:rPr>
              <a:t>◈ </a:t>
            </a:r>
            <a:r>
              <a:rPr lang="en-US" sz="1800" dirty="0" smtClean="0"/>
              <a:t>Organization emphasizes </a:t>
            </a:r>
            <a:r>
              <a:rPr lang="en-US" sz="1800" dirty="0"/>
              <a:t>the non-electoral purpose of the activity</a:t>
            </a:r>
            <a:r>
              <a:rPr lang="en-US" sz="1800" dirty="0" smtClean="0"/>
              <a:t>.</a:t>
            </a:r>
            <a:br>
              <a:rPr lang="en-US" sz="1800" dirty="0" smtClean="0"/>
            </a:br>
            <a:r>
              <a:rPr lang="en-US" sz="1800" dirty="0" smtClean="0">
                <a:ea typeface="Segoe UI Symbol"/>
              </a:rPr>
              <a:t>◈ </a:t>
            </a:r>
            <a:r>
              <a:rPr lang="en-US" sz="1800" dirty="0" smtClean="0"/>
              <a:t>A </a:t>
            </a:r>
            <a:r>
              <a:rPr lang="en-US" sz="1800" dirty="0"/>
              <a:t>need for public awareness of the </a:t>
            </a:r>
            <a:r>
              <a:rPr lang="en-US" sz="1800" dirty="0" smtClean="0"/>
              <a:t>issues can be demonstrated.</a:t>
            </a:r>
            <a:br>
              <a:rPr lang="en-US" sz="1800" dirty="0" smtClean="0"/>
            </a:br>
            <a:r>
              <a:rPr lang="en-US" sz="1800" dirty="0" smtClean="0">
                <a:ea typeface="Segoe UI Symbol"/>
              </a:rPr>
              <a:t>◈ </a:t>
            </a:r>
            <a:r>
              <a:rPr lang="en-US" sz="1800" dirty="0" smtClean="0"/>
              <a:t>Any </a:t>
            </a:r>
            <a:r>
              <a:rPr lang="en-US" sz="1800" dirty="0"/>
              <a:t>purpose of endorsing any </a:t>
            </a:r>
            <a:r>
              <a:rPr lang="en-US" sz="1800" dirty="0" smtClean="0"/>
              <a:t>candidate is disclaimed.</a:t>
            </a:r>
            <a:br>
              <a:rPr lang="en-US" sz="1800" dirty="0" smtClean="0"/>
            </a:br>
            <a:r>
              <a:rPr lang="en-US" sz="1800" dirty="0" smtClean="0">
                <a:ea typeface="Segoe UI Symbol"/>
              </a:rPr>
              <a:t>◈ Communications are limited to the substance of the issues.</a:t>
            </a: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13</a:t>
            </a:fld>
            <a:endParaRPr lang="en-US"/>
          </a:p>
        </p:txBody>
      </p:sp>
    </p:spTree>
    <p:extLst>
      <p:ext uri="{BB962C8B-B14F-4D97-AF65-F5344CB8AC3E}">
        <p14:creationId xmlns:p14="http://schemas.microsoft.com/office/powerpoint/2010/main" val="3770279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l"/>
            <a:r>
              <a:rPr lang="en-US" sz="2000" dirty="0"/>
              <a:t>Educational vs. Impermissible Political Activities, cont’d</a:t>
            </a:r>
            <a:r>
              <a:rPr lang="en-US" sz="2000" dirty="0" smtClean="0"/>
              <a:t>:</a:t>
            </a:r>
            <a:br>
              <a:rPr lang="en-US" sz="2000" dirty="0" smtClean="0"/>
            </a:br>
            <a:r>
              <a:rPr lang="en-US" sz="2000" dirty="0"/>
              <a:t/>
            </a:r>
            <a:br>
              <a:rPr lang="en-US" sz="2000" dirty="0"/>
            </a:br>
            <a:r>
              <a:rPr lang="en-US" sz="1800" dirty="0" smtClean="0"/>
              <a:t>Political activity of individuals attributed to an organization:</a:t>
            </a:r>
            <a:br>
              <a:rPr lang="en-US" sz="1800" dirty="0" smtClean="0"/>
            </a:br>
            <a:r>
              <a:rPr lang="en-US" sz="1800" dirty="0"/>
              <a:t/>
            </a:r>
            <a:br>
              <a:rPr lang="en-US" sz="1800" dirty="0"/>
            </a:br>
            <a:r>
              <a:rPr lang="en-US" sz="1800" dirty="0" smtClean="0">
                <a:ea typeface="Segoe UI Symbol"/>
              </a:rPr>
              <a:t>◈ Officials may engage in political activity if they do so in a way that does not utilize an organization’s financial resources, facilities, or personnel.</a:t>
            </a:r>
            <a:br>
              <a:rPr lang="en-US" sz="1800" dirty="0" smtClean="0">
                <a:ea typeface="Segoe UI Symbol"/>
              </a:rPr>
            </a:br>
            <a:r>
              <a:rPr lang="en-US" sz="1800" dirty="0" smtClean="0">
                <a:ea typeface="Segoe UI Symbol"/>
              </a:rPr>
              <a:t>◈ Principles of agency will be applied, including apparent authority, in making a determination.</a:t>
            </a:r>
            <a:br>
              <a:rPr lang="en-US" sz="1800" dirty="0" smtClean="0">
                <a:ea typeface="Segoe UI Symbol"/>
              </a:rPr>
            </a:br>
            <a:r>
              <a:rPr lang="en-US" sz="1800" dirty="0" smtClean="0">
                <a:ea typeface="Segoe UI Symbol"/>
              </a:rPr>
              <a:t>◈ Organization may explicitly or implicitly be found to ratify the action of an official.</a:t>
            </a:r>
            <a:br>
              <a:rPr lang="en-US" sz="1800" dirty="0" smtClean="0">
                <a:ea typeface="Segoe UI Symbol"/>
              </a:rPr>
            </a:br>
            <a:r>
              <a:rPr lang="en-US" sz="1800" dirty="0" smtClean="0">
                <a:ea typeface="Segoe UI Symbol"/>
              </a:rPr>
              <a:t>◈ Official should identify activity as performed in a personal capacity.  Example:  “Organization shown for identification purposes only; no endorsement by the organization is implied.”</a:t>
            </a:r>
            <a:br>
              <a:rPr lang="en-US" sz="1800" dirty="0" smtClean="0">
                <a:ea typeface="Segoe UI Symbol"/>
              </a:rPr>
            </a:br>
            <a:r>
              <a:rPr lang="en-US" sz="1800" dirty="0" smtClean="0">
                <a:ea typeface="Segoe UI Symbol"/>
              </a:rPr>
              <a:t>◈ Actions of students are generally not to be attributed to an institution.  </a:t>
            </a:r>
            <a:r>
              <a:rPr lang="en-US" sz="1800" dirty="0" smtClean="0"/>
              <a:t/>
            </a:r>
            <a:br>
              <a:rPr lang="en-US" sz="1800" dirty="0" smtClean="0"/>
            </a:br>
            <a:r>
              <a:rPr lang="en-US" sz="1800" dirty="0"/>
              <a:t/>
            </a:r>
            <a:br>
              <a:rPr lang="en-US" sz="1800" dirty="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14</a:t>
            </a:fld>
            <a:endParaRPr lang="en-US"/>
          </a:p>
        </p:txBody>
      </p:sp>
    </p:spTree>
    <p:extLst>
      <p:ext uri="{BB962C8B-B14F-4D97-AF65-F5344CB8AC3E}">
        <p14:creationId xmlns:p14="http://schemas.microsoft.com/office/powerpoint/2010/main" val="301856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2000" dirty="0"/>
              <a:t>Educational vs. Impermissible Political Activities, cont’d</a:t>
            </a:r>
            <a:r>
              <a:rPr lang="en-US" sz="2000" dirty="0" smtClean="0"/>
              <a:t>:</a:t>
            </a:r>
            <a:br>
              <a:rPr lang="en-US" sz="2000" dirty="0" smtClean="0"/>
            </a:br>
            <a:r>
              <a:rPr lang="en-US" sz="1800" dirty="0"/>
              <a:t/>
            </a:r>
            <a:br>
              <a:rPr lang="en-US" sz="1800" dirty="0"/>
            </a:br>
            <a:r>
              <a:rPr lang="en-US" sz="1800" dirty="0" smtClean="0"/>
              <a:t>Political activity of other entities attributed to an organization:</a:t>
            </a:r>
            <a:br>
              <a:rPr lang="en-US" sz="1800" dirty="0" smtClean="0"/>
            </a:br>
            <a:r>
              <a:rPr lang="en-US" sz="1800" dirty="0" smtClean="0"/>
              <a:t/>
            </a:r>
            <a:br>
              <a:rPr lang="en-US" sz="1800" dirty="0" smtClean="0"/>
            </a:br>
            <a:r>
              <a:rPr lang="en-US" sz="1800" dirty="0" smtClean="0">
                <a:ea typeface="Segoe UI Symbol"/>
              </a:rPr>
              <a:t>◈ </a:t>
            </a:r>
            <a:r>
              <a:rPr lang="en-US" sz="1800" dirty="0"/>
              <a:t>A 501(c)(3) organization may not establish a </a:t>
            </a:r>
            <a:r>
              <a:rPr lang="en-US" sz="1800" dirty="0" smtClean="0"/>
              <a:t>PAC.  However, </a:t>
            </a:r>
            <a:r>
              <a:rPr lang="en-US" sz="1800" dirty="0"/>
              <a:t>the establishment and operation of a voluntary payroll deduction plan for employees to contribute to a PAC will not constitute intervention in a political </a:t>
            </a:r>
            <a:r>
              <a:rPr lang="en-US" sz="1800" dirty="0" smtClean="0"/>
              <a:t>campaign.</a:t>
            </a:r>
            <a:br>
              <a:rPr lang="en-US" sz="1800" dirty="0" smtClean="0"/>
            </a:br>
            <a:r>
              <a:rPr lang="en-US" sz="1800" dirty="0" smtClean="0">
                <a:ea typeface="Segoe UI Symbol"/>
              </a:rPr>
              <a:t>◈ </a:t>
            </a:r>
            <a:r>
              <a:rPr lang="en-US" sz="1800" dirty="0" smtClean="0"/>
              <a:t>The activities of an </a:t>
            </a:r>
            <a:r>
              <a:rPr lang="en-US" sz="1800" dirty="0"/>
              <a:t>affiliated 501(c)(4) </a:t>
            </a:r>
            <a:r>
              <a:rPr lang="en-US" sz="1800" dirty="0" smtClean="0"/>
              <a:t>or other organization </a:t>
            </a:r>
            <a:r>
              <a:rPr lang="en-US" sz="1800" dirty="0"/>
              <a:t>may be </a:t>
            </a:r>
            <a:r>
              <a:rPr lang="en-US" sz="1800" dirty="0" smtClean="0"/>
              <a:t>attributed if the organization </a:t>
            </a:r>
            <a:r>
              <a:rPr lang="en-US" sz="1800" dirty="0"/>
              <a:t>is a sham or is acting for the </a:t>
            </a:r>
            <a:r>
              <a:rPr lang="en-US" sz="1800" dirty="0" smtClean="0"/>
              <a:t>(c)(3).  So long </a:t>
            </a:r>
            <a:r>
              <a:rPr lang="en-US" sz="1800" dirty="0"/>
              <a:t>as the organizations are kept separate through appropriate record keeping and fair market reimbursement by the (c)(4) </a:t>
            </a:r>
            <a:r>
              <a:rPr lang="en-US" sz="1800" dirty="0" smtClean="0"/>
              <a:t>or other organization for </a:t>
            </a:r>
            <a:r>
              <a:rPr lang="en-US" sz="1800" dirty="0"/>
              <a:t>facilities and services, the activities </a:t>
            </a:r>
            <a:r>
              <a:rPr lang="en-US" sz="1800" dirty="0" smtClean="0"/>
              <a:t>should </a:t>
            </a:r>
            <a:r>
              <a:rPr lang="en-US" sz="1800" dirty="0"/>
              <a:t>not be deemed to be those of the (c)(3). </a:t>
            </a:r>
            <a:r>
              <a:rPr lang="en-US" sz="1800" dirty="0" smtClean="0"/>
              <a:t/>
            </a:r>
            <a:br>
              <a:rPr lang="en-US" sz="1800" dirty="0" smtClean="0"/>
            </a:br>
            <a:r>
              <a:rPr lang="en-US" sz="1800" dirty="0" smtClean="0">
                <a:ea typeface="Segoe UI Symbol"/>
              </a:rPr>
              <a:t>◈ </a:t>
            </a:r>
            <a:r>
              <a:rPr lang="en-US" sz="1800" dirty="0" smtClean="0"/>
              <a:t>Joint </a:t>
            </a:r>
            <a:r>
              <a:rPr lang="en-US" sz="1800" dirty="0"/>
              <a:t>fundraising between the 501(c)(3) and a non-501(c)(3) organization will be closely </a:t>
            </a:r>
            <a:r>
              <a:rPr lang="en-US" sz="1800" dirty="0" smtClean="0"/>
              <a:t>scrutinized.</a:t>
            </a:r>
            <a:r>
              <a:rPr lang="en-US" sz="2000" dirty="0" smtClean="0"/>
              <a:t/>
            </a:r>
            <a:br>
              <a:rPr lang="en-US" sz="2000" dirty="0" smtClean="0"/>
            </a:br>
            <a:r>
              <a:rPr lang="en-US" sz="2000" dirty="0" smtClean="0"/>
              <a:t/>
            </a:r>
            <a:br>
              <a:rPr lang="en-US" sz="2000" dirty="0" smtClean="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15</a:t>
            </a:fld>
            <a:endParaRPr lang="en-US"/>
          </a:p>
        </p:txBody>
      </p:sp>
    </p:spTree>
    <p:extLst>
      <p:ext uri="{BB962C8B-B14F-4D97-AF65-F5344CB8AC3E}">
        <p14:creationId xmlns:p14="http://schemas.microsoft.com/office/powerpoint/2010/main" val="842459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l"/>
            <a:r>
              <a:rPr lang="en-US" sz="2200" dirty="0"/>
              <a:t>Educational vs. Impermissible Political Activities, cont’d:</a:t>
            </a:r>
            <a:r>
              <a:rPr lang="en-US" sz="2000" dirty="0"/>
              <a:t/>
            </a:r>
            <a:br>
              <a:rPr lang="en-US" sz="2000" dirty="0"/>
            </a:br>
            <a:r>
              <a:rPr lang="en-US" sz="2000" dirty="0"/>
              <a:t/>
            </a:r>
            <a:br>
              <a:rPr lang="en-US" sz="2000" dirty="0"/>
            </a:br>
            <a:r>
              <a:rPr lang="en-US" sz="2000" dirty="0" smtClean="0"/>
              <a:t>Consequences of Political Activities:</a:t>
            </a:r>
            <a:br>
              <a:rPr lang="en-US" sz="2000" dirty="0" smtClean="0"/>
            </a:br>
            <a:r>
              <a:rPr lang="en-US" sz="2000" dirty="0" smtClean="0"/>
              <a:t/>
            </a:r>
            <a:br>
              <a:rPr lang="en-US" sz="2000" dirty="0" smtClean="0"/>
            </a:br>
            <a:r>
              <a:rPr lang="en-US" sz="2000" dirty="0" smtClean="0">
                <a:ea typeface="Segoe UI Symbol"/>
              </a:rPr>
              <a:t>◈ Private parties may have standing to challenge tax-exempt status.</a:t>
            </a:r>
            <a:br>
              <a:rPr lang="en-US" sz="2000" dirty="0" smtClean="0">
                <a:ea typeface="Segoe UI Symbol"/>
              </a:rPr>
            </a:br>
            <a:r>
              <a:rPr lang="en-US" sz="2000" dirty="0" smtClean="0">
                <a:ea typeface="Segoe UI Symbol"/>
              </a:rPr>
              <a:t>◈ Tax on electioneering expenditures of organization</a:t>
            </a:r>
            <a:r>
              <a:rPr lang="en-US" sz="2000" dirty="0">
                <a:ea typeface="Segoe UI Symbol"/>
              </a:rPr>
              <a:t>.</a:t>
            </a:r>
            <a:r>
              <a:rPr lang="en-US" sz="2000" dirty="0" smtClean="0"/>
              <a:t/>
            </a:r>
            <a:br>
              <a:rPr lang="en-US" sz="2000" dirty="0" smtClean="0"/>
            </a:br>
            <a:r>
              <a:rPr lang="en-US" sz="2000" dirty="0">
                <a:ea typeface="Segoe UI Symbol"/>
              </a:rPr>
              <a:t>◈ Tax on </a:t>
            </a:r>
            <a:r>
              <a:rPr lang="en-US" sz="2000" dirty="0" smtClean="0">
                <a:ea typeface="Segoe UI Symbol"/>
              </a:rPr>
              <a:t>managers:</a:t>
            </a:r>
            <a:r>
              <a:rPr lang="en-US" sz="2000" dirty="0">
                <a:ea typeface="Segoe UI Symbol"/>
              </a:rPr>
              <a:t/>
            </a:r>
            <a:br>
              <a:rPr lang="en-US" sz="2000" dirty="0">
                <a:ea typeface="Segoe UI Symbol"/>
              </a:rPr>
            </a:br>
            <a:r>
              <a:rPr lang="en-US" sz="2000" dirty="0" smtClean="0">
                <a:ea typeface="Segoe UI Symbol"/>
              </a:rPr>
              <a:t>	◈ </a:t>
            </a:r>
            <a:r>
              <a:rPr lang="en-US" sz="2000" dirty="0" smtClean="0"/>
              <a:t>A </a:t>
            </a:r>
            <a:r>
              <a:rPr lang="en-US" sz="2000" dirty="0"/>
              <a:t>tax of 2 1/2% of the political expenditure is also imposed on any </a:t>
            </a:r>
            <a:r>
              <a:rPr lang="en-US" sz="2000" dirty="0" smtClean="0"/>
              <a:t>	organization </a:t>
            </a:r>
            <a:r>
              <a:rPr lang="en-US" sz="2000" dirty="0"/>
              <a:t>manager who agreed to expenditure. The first tier tax is capped </a:t>
            </a:r>
            <a:r>
              <a:rPr lang="en-US" sz="2000" dirty="0" smtClean="0"/>
              <a:t>	at </a:t>
            </a:r>
            <a:r>
              <a:rPr lang="en-US" sz="2000" dirty="0"/>
              <a:t>$5,000 and the second tier tax at $10,000 of each expenditure.</a:t>
            </a:r>
            <a:r>
              <a:rPr lang="en-US" sz="2000" dirty="0" smtClean="0"/>
              <a:t/>
            </a:r>
            <a:br>
              <a:rPr lang="en-US" sz="2000" dirty="0" smtClean="0"/>
            </a:br>
            <a:r>
              <a:rPr lang="en-US" sz="2000" dirty="0"/>
              <a:t>	</a:t>
            </a:r>
            <a:r>
              <a:rPr lang="en-US" sz="2000" dirty="0">
                <a:ea typeface="Segoe UI Symbol"/>
              </a:rPr>
              <a:t> </a:t>
            </a:r>
            <a:r>
              <a:rPr lang="en-US" sz="2000" dirty="0" smtClean="0">
                <a:ea typeface="Segoe UI Symbol"/>
              </a:rPr>
              <a:t>◈ Tax on managers only imposed if three conditions exist:</a:t>
            </a:r>
            <a:br>
              <a:rPr lang="en-US" sz="2000" dirty="0" smtClean="0">
                <a:ea typeface="Segoe UI Symbol"/>
              </a:rPr>
            </a:br>
            <a:r>
              <a:rPr lang="en-US" sz="2000" dirty="0">
                <a:ea typeface="Segoe UI Symbol"/>
              </a:rPr>
              <a:t>	</a:t>
            </a:r>
            <a:r>
              <a:rPr lang="en-US" sz="2000" dirty="0" smtClean="0">
                <a:ea typeface="Segoe UI Symbol"/>
              </a:rPr>
              <a:t>	</a:t>
            </a:r>
            <a:r>
              <a:rPr lang="en-US" sz="2000" dirty="0">
                <a:ea typeface="Segoe UI Symbol"/>
              </a:rPr>
              <a:t> </a:t>
            </a:r>
            <a:r>
              <a:rPr lang="en-US" sz="2000" dirty="0" smtClean="0">
                <a:ea typeface="Segoe UI Symbol"/>
              </a:rPr>
              <a:t>1) Tax also imposed on the organization.</a:t>
            </a:r>
            <a:br>
              <a:rPr lang="en-US" sz="2000" dirty="0" smtClean="0">
                <a:ea typeface="Segoe UI Symbol"/>
              </a:rPr>
            </a:br>
            <a:r>
              <a:rPr lang="en-US" sz="2000" dirty="0">
                <a:ea typeface="Segoe UI Symbol"/>
              </a:rPr>
              <a:t>	</a:t>
            </a:r>
            <a:r>
              <a:rPr lang="en-US" sz="2000" dirty="0" smtClean="0">
                <a:ea typeface="Segoe UI Symbol"/>
              </a:rPr>
              <a:t>	</a:t>
            </a:r>
            <a:r>
              <a:rPr lang="en-US" sz="2000" dirty="0">
                <a:ea typeface="Segoe UI Symbol"/>
              </a:rPr>
              <a:t> </a:t>
            </a:r>
            <a:r>
              <a:rPr lang="en-US" sz="2000" dirty="0" smtClean="0">
                <a:ea typeface="Segoe UI Symbol"/>
              </a:rPr>
              <a:t>2) Manager knew political nature of expenditure. </a:t>
            </a:r>
            <a:br>
              <a:rPr lang="en-US" sz="2000" dirty="0" smtClean="0">
                <a:ea typeface="Segoe UI Symbol"/>
              </a:rPr>
            </a:br>
            <a:r>
              <a:rPr lang="en-US" sz="2000" dirty="0">
                <a:ea typeface="Segoe UI Symbol"/>
              </a:rPr>
              <a:t>	</a:t>
            </a:r>
            <a:r>
              <a:rPr lang="en-US" sz="2000" dirty="0" smtClean="0">
                <a:ea typeface="Segoe UI Symbol"/>
              </a:rPr>
              <a:t>	</a:t>
            </a:r>
            <a:r>
              <a:rPr lang="en-US" sz="2000" dirty="0">
                <a:ea typeface="Segoe UI Symbol"/>
              </a:rPr>
              <a:t> </a:t>
            </a:r>
            <a:r>
              <a:rPr lang="en-US" sz="2000" dirty="0" smtClean="0">
                <a:ea typeface="Segoe UI Symbol"/>
              </a:rPr>
              <a:t>3) Expenditure was willful and not due to reasonable cause.</a:t>
            </a:r>
            <a:br>
              <a:rPr lang="en-US" sz="2000" dirty="0" smtClean="0">
                <a:ea typeface="Segoe UI Symbol"/>
              </a:rPr>
            </a:br>
            <a:r>
              <a:rPr lang="en-US" sz="2000" dirty="0">
                <a:ea typeface="Segoe UI Symbol"/>
              </a:rPr>
              <a:t>	 </a:t>
            </a:r>
            <a:r>
              <a:rPr lang="en-US" sz="2000" dirty="0" smtClean="0">
                <a:ea typeface="Segoe UI Symbol"/>
              </a:rPr>
              <a:t>◈ Manager not liable if he or she relied on advice of counsel in a 	reasoned written legal opinion. (Such an opinion would not protect 	organization from liability.)</a:t>
            </a:r>
            <a:br>
              <a:rPr lang="en-US" sz="2000" dirty="0" smtClean="0">
                <a:ea typeface="Segoe UI Symbol"/>
              </a:rPr>
            </a:br>
            <a:r>
              <a:rPr lang="en-US" sz="2000" dirty="0" smtClean="0">
                <a:ea typeface="Segoe UI Symbol"/>
              </a:rPr>
              <a:t>◈ Tax may be imposed in lieu of revocation where expenditure is unintentional and small in amount and where organization has adopted procedures to prevent future violations.</a:t>
            </a:r>
            <a:r>
              <a:rPr lang="en-US" sz="2000" dirty="0"/>
              <a:t/>
            </a:r>
            <a:br>
              <a:rPr lang="en-US" sz="2000" dirty="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16</a:t>
            </a:fld>
            <a:endParaRPr lang="en-US"/>
          </a:p>
        </p:txBody>
      </p:sp>
    </p:spTree>
    <p:extLst>
      <p:ext uri="{BB962C8B-B14F-4D97-AF65-F5344CB8AC3E}">
        <p14:creationId xmlns:p14="http://schemas.microsoft.com/office/powerpoint/2010/main" val="339514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sz="2200" dirty="0" smtClean="0"/>
              <a:t>Educational vs. Limited Lobbying Activities</a:t>
            </a:r>
            <a:r>
              <a:rPr lang="en-US" sz="2000" dirty="0" smtClean="0"/>
              <a:t/>
            </a:r>
            <a:br>
              <a:rPr lang="en-US" sz="2000" dirty="0" smtClean="0"/>
            </a:br>
            <a:r>
              <a:rPr lang="en-US" sz="2000" dirty="0" smtClean="0"/>
              <a:t/>
            </a:r>
            <a:br>
              <a:rPr lang="en-US" sz="2000" dirty="0" smtClean="0"/>
            </a:br>
            <a:r>
              <a:rPr lang="en-US" sz="1800" dirty="0" smtClean="0">
                <a:ea typeface="Segoe UI Symbol"/>
              </a:rPr>
              <a:t>Basic Regime for Public Charities: </a:t>
            </a:r>
            <a:r>
              <a:rPr lang="en-US" sz="1800" dirty="0" smtClean="0"/>
              <a:t>“[N]o </a:t>
            </a:r>
            <a:r>
              <a:rPr lang="en-US" sz="1800" dirty="0"/>
              <a:t>substantial part of the activities of which is carrying on propaganda, or otherwise attempting, to influence </a:t>
            </a:r>
            <a:r>
              <a:rPr lang="en-US" sz="1800" dirty="0" smtClean="0"/>
              <a:t>legislation.”</a:t>
            </a:r>
            <a:r>
              <a:rPr lang="en-US" sz="1800" dirty="0"/>
              <a:t/>
            </a:r>
            <a:br>
              <a:rPr lang="en-US" sz="1800" dirty="0"/>
            </a:br>
            <a:r>
              <a:rPr lang="en-US" sz="1800" dirty="0" smtClean="0"/>
              <a:t/>
            </a:r>
            <a:br>
              <a:rPr lang="en-US" sz="1800" dirty="0" smtClean="0"/>
            </a:br>
            <a:r>
              <a:rPr lang="en-US" sz="1800" dirty="0" smtClean="0">
                <a:ea typeface="Segoe UI Symbol"/>
              </a:rPr>
              <a:t>◈ Insubstantial Part Test: </a:t>
            </a:r>
            <a:r>
              <a:rPr lang="en-US" sz="1800" dirty="0" smtClean="0"/>
              <a:t>“An</a:t>
            </a:r>
            <a:r>
              <a:rPr lang="en-US" sz="1800" dirty="0"/>
              <a:t> organization will not fail to meet the [requirements for tax exemption] merely because it advocates, as an insubstantial part of its activities, the adoption or rejection of legislation</a:t>
            </a:r>
            <a:r>
              <a:rPr lang="en-US" sz="1800" dirty="0" smtClean="0"/>
              <a:t>.”</a:t>
            </a:r>
            <a:br>
              <a:rPr lang="en-US" sz="1800" dirty="0" smtClean="0"/>
            </a:br>
            <a:r>
              <a:rPr lang="en-US" sz="1800" dirty="0"/>
              <a:t>	</a:t>
            </a:r>
            <a:r>
              <a:rPr lang="en-US" sz="1800" dirty="0">
                <a:ea typeface="Segoe UI Symbol"/>
              </a:rPr>
              <a:t> </a:t>
            </a:r>
            <a:r>
              <a:rPr lang="en-US" sz="1800" dirty="0" smtClean="0">
                <a:ea typeface="Segoe UI Symbol"/>
              </a:rPr>
              <a:t>◈ </a:t>
            </a:r>
            <a:r>
              <a:rPr lang="en-US" sz="1800" dirty="0"/>
              <a:t>The insubstantial part </a:t>
            </a:r>
            <a:r>
              <a:rPr lang="en-US" sz="1800" dirty="0" smtClean="0"/>
              <a:t>qualified: an </a:t>
            </a:r>
            <a:r>
              <a:rPr lang="en-US" sz="1800" dirty="0"/>
              <a:t>organization cannot be </a:t>
            </a:r>
            <a:r>
              <a:rPr lang="en-US" sz="1800" dirty="0" smtClean="0"/>
              <a:t>exempt </a:t>
            </a:r>
            <a:r>
              <a:rPr lang="en-US" sz="1800" dirty="0"/>
              <a:t>even </a:t>
            </a:r>
            <a:r>
              <a:rPr lang="en-US" sz="1800" dirty="0" smtClean="0"/>
              <a:t>	if </a:t>
            </a:r>
            <a:r>
              <a:rPr lang="en-US" sz="1800" dirty="0"/>
              <a:t>its lobbying is insubstantial if: </a:t>
            </a:r>
            <a:r>
              <a:rPr lang="en-US" sz="1800" dirty="0" smtClean="0"/>
              <a:t/>
            </a:r>
            <a:br>
              <a:rPr lang="en-US" sz="1800" dirty="0" smtClean="0"/>
            </a:br>
            <a:r>
              <a:rPr lang="en-US" sz="1800" dirty="0"/>
              <a:t>	</a:t>
            </a:r>
            <a:r>
              <a:rPr lang="en-US" sz="1800" dirty="0" smtClean="0"/>
              <a:t>	1) its </a:t>
            </a:r>
            <a:r>
              <a:rPr lang="en-US" sz="1800" dirty="0"/>
              <a:t>main or primary objective or objectives </a:t>
            </a:r>
            <a:r>
              <a:rPr lang="en-US" sz="1800" dirty="0" smtClean="0"/>
              <a:t>may </a:t>
            </a:r>
            <a:r>
              <a:rPr lang="en-US" sz="1800" dirty="0"/>
              <a:t>be 	</a:t>
            </a:r>
            <a:r>
              <a:rPr lang="en-US" sz="1800" dirty="0" smtClean="0"/>
              <a:t>		attained </a:t>
            </a:r>
            <a:r>
              <a:rPr lang="en-US" sz="1800" dirty="0"/>
              <a:t>only by legislation or a defeat of proposed </a:t>
            </a:r>
            <a:r>
              <a:rPr lang="en-US" sz="1800" dirty="0" smtClean="0"/>
              <a:t>			legislation; and</a:t>
            </a:r>
            <a:br>
              <a:rPr lang="en-US" sz="1800" dirty="0" smtClean="0"/>
            </a:br>
            <a:r>
              <a:rPr lang="en-US" sz="1800" dirty="0"/>
              <a:t>	</a:t>
            </a:r>
            <a:r>
              <a:rPr lang="en-US" sz="1800" dirty="0" smtClean="0"/>
              <a:t>	2) </a:t>
            </a:r>
            <a:r>
              <a:rPr lang="en-US" sz="1800" dirty="0"/>
              <a:t>it advocates, or campaigns for, the attainment of such main or </a:t>
            </a:r>
            <a:r>
              <a:rPr lang="en-US" sz="1800" dirty="0" smtClean="0"/>
              <a:t>		primary </a:t>
            </a:r>
            <a:r>
              <a:rPr lang="en-US" sz="1800" dirty="0"/>
              <a:t>objective or objectives as distinguished from engaging in </a:t>
            </a:r>
            <a:r>
              <a:rPr lang="en-US" sz="1800" dirty="0" smtClean="0"/>
              <a:t>		nonpartisan </a:t>
            </a:r>
            <a:r>
              <a:rPr lang="en-US" sz="1800" dirty="0"/>
              <a:t>analysis, study, or research and making the results </a:t>
            </a:r>
            <a:r>
              <a:rPr lang="en-US" sz="1800" dirty="0" smtClean="0"/>
              <a:t>		thereof </a:t>
            </a:r>
            <a:r>
              <a:rPr lang="en-US" sz="1800" dirty="0"/>
              <a:t>available to the public. </a:t>
            </a:r>
            <a:r>
              <a:rPr lang="en-US" sz="2000" dirty="0" smtClean="0"/>
              <a:t/>
            </a:r>
            <a:br>
              <a:rPr lang="en-US" sz="2000" dirty="0" smtClean="0"/>
            </a:br>
            <a:r>
              <a:rPr lang="en-US" sz="2000" dirty="0"/>
              <a:t>	</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17</a:t>
            </a:fld>
            <a:endParaRPr lang="en-US"/>
          </a:p>
        </p:txBody>
      </p:sp>
    </p:spTree>
    <p:extLst>
      <p:ext uri="{BB962C8B-B14F-4D97-AF65-F5344CB8AC3E}">
        <p14:creationId xmlns:p14="http://schemas.microsoft.com/office/powerpoint/2010/main" val="311241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fontScale="90000"/>
          </a:bodyPr>
          <a:lstStyle/>
          <a:p>
            <a:pPr algn="l"/>
            <a:r>
              <a:rPr lang="en-US" sz="2200" dirty="0"/>
              <a:t>Educational vs. Limited Lobbying </a:t>
            </a:r>
            <a:r>
              <a:rPr lang="en-US" sz="2200" dirty="0" smtClean="0"/>
              <a:t>Activities, cont’d</a:t>
            </a:r>
            <a:r>
              <a:rPr lang="en-US" sz="2000" dirty="0" smtClean="0"/>
              <a:t/>
            </a:r>
            <a:br>
              <a:rPr lang="en-US" sz="2000" dirty="0" smtClean="0"/>
            </a:br>
            <a:r>
              <a:rPr lang="en-US" sz="2000" dirty="0" smtClean="0"/>
              <a:t/>
            </a:r>
            <a:br>
              <a:rPr lang="en-US" sz="2000" dirty="0" smtClean="0"/>
            </a:br>
            <a:r>
              <a:rPr lang="en-US" sz="1900" dirty="0" smtClean="0">
                <a:ea typeface="Segoe UI Symbol"/>
              </a:rPr>
              <a:t>Influencing legislation:</a:t>
            </a:r>
            <a:r>
              <a:rPr lang="en-US" sz="1900" dirty="0"/>
              <a:t/>
            </a:r>
            <a:br>
              <a:rPr lang="en-US" sz="1900" dirty="0"/>
            </a:br>
            <a:r>
              <a:rPr lang="en-US" sz="1900" dirty="0" smtClean="0">
                <a:ea typeface="Segoe UI Symbol"/>
              </a:rPr>
              <a:t>◈ Deemed to be “influencing” </a:t>
            </a:r>
            <a:r>
              <a:rPr lang="en-US" sz="1900" dirty="0" smtClean="0"/>
              <a:t>if </a:t>
            </a:r>
            <a:r>
              <a:rPr lang="en-US" sz="1900" dirty="0"/>
              <a:t>the organization: (a) </a:t>
            </a:r>
            <a:r>
              <a:rPr lang="en-US" sz="1900" dirty="0" smtClean="0"/>
              <a:t>contacts (“direct lobbying”), </a:t>
            </a:r>
            <a:r>
              <a:rPr lang="en-US" sz="1900" dirty="0"/>
              <a:t>or urges the public to </a:t>
            </a:r>
            <a:r>
              <a:rPr lang="en-US" sz="1900" dirty="0" smtClean="0"/>
              <a:t>contact (“grassroots lobbying”), </a:t>
            </a:r>
            <a:r>
              <a:rPr lang="en-US" sz="1900" dirty="0"/>
              <a:t>members of a legislative body for the purpose of proposing, supporting, or opposing legislation; or (b) </a:t>
            </a:r>
            <a:r>
              <a:rPr lang="en-US" sz="1900" dirty="0" smtClean="0"/>
              <a:t>advocates </a:t>
            </a:r>
            <a:r>
              <a:rPr lang="en-US" sz="1900" dirty="0"/>
              <a:t>the adoption or rejection of legislation. </a:t>
            </a:r>
            <a:r>
              <a:rPr lang="en-US" sz="1900" dirty="0" smtClean="0"/>
              <a:t/>
            </a:r>
            <a:br>
              <a:rPr lang="en-US" sz="1900" dirty="0" smtClean="0"/>
            </a:br>
            <a:r>
              <a:rPr lang="en-US" sz="1900" dirty="0" smtClean="0">
                <a:ea typeface="Segoe UI Symbol"/>
              </a:rPr>
              <a:t>◈ “Influencing” entails referring to specific legislation and identifying the view of the organization as to the merits of such legislation.</a:t>
            </a:r>
            <a:r>
              <a:rPr lang="en-US" sz="1900" dirty="0" smtClean="0"/>
              <a:t/>
            </a:r>
            <a:br>
              <a:rPr lang="en-US" sz="1900" dirty="0" smtClean="0"/>
            </a:br>
            <a:r>
              <a:rPr lang="en-US" sz="1900" dirty="0" smtClean="0">
                <a:ea typeface="Segoe UI Symbol"/>
              </a:rPr>
              <a:t>◈ </a:t>
            </a:r>
            <a:r>
              <a:rPr lang="en-US" sz="1900" dirty="0" smtClean="0"/>
              <a:t>“Legislation</a:t>
            </a:r>
            <a:r>
              <a:rPr lang="en-US" sz="1900" dirty="0"/>
              <a:t>” includes “action by the Congress, by any State legislature, by any local council or similar governing body, or by the public in a referendum, initiative, constitutional amendment, or similar procedure</a:t>
            </a:r>
            <a:r>
              <a:rPr lang="en-US" sz="1900" dirty="0" smtClean="0"/>
              <a:t>.” Legislation is characterized by the need for it to be adopted by a vote.</a:t>
            </a:r>
            <a:br>
              <a:rPr lang="en-US" sz="1900" dirty="0" smtClean="0"/>
            </a:br>
            <a:r>
              <a:rPr lang="en-US" sz="1900" dirty="0" smtClean="0">
                <a:ea typeface="Segoe UI Symbol"/>
              </a:rPr>
              <a:t>◈ </a:t>
            </a:r>
            <a:r>
              <a:rPr lang="en-US" sz="1900" dirty="0" smtClean="0"/>
              <a:t>“Action” defined as “</a:t>
            </a:r>
            <a:r>
              <a:rPr lang="en-US" sz="1900" dirty="0"/>
              <a:t>the introduction, amendment, enactment, defeat, or repeal of Acts, bills, resolutions, or similar items</a:t>
            </a:r>
            <a:r>
              <a:rPr lang="en-US" sz="1900" dirty="0" smtClean="0"/>
              <a:t>.”</a:t>
            </a:r>
            <a:r>
              <a:rPr lang="en-US" sz="1900" dirty="0"/>
              <a:t/>
            </a:r>
            <a:br>
              <a:rPr lang="en-US" sz="1900" dirty="0"/>
            </a:br>
            <a:r>
              <a:rPr lang="en-US" sz="1900" dirty="0" smtClean="0">
                <a:ea typeface="Segoe UI Symbol"/>
              </a:rPr>
              <a:t>◈ “</a:t>
            </a:r>
            <a:r>
              <a:rPr lang="en-US" sz="1900" dirty="0" smtClean="0"/>
              <a:t>Legislation” </a:t>
            </a:r>
            <a:r>
              <a:rPr lang="en-US" sz="1900" dirty="0"/>
              <a:t>does not include actions by executive, judicial, or administrative bodies. </a:t>
            </a:r>
            <a:r>
              <a:rPr lang="en-US" sz="1900" dirty="0" smtClean="0"/>
              <a:t>“Administrative </a:t>
            </a:r>
            <a:r>
              <a:rPr lang="en-US" sz="1900" dirty="0"/>
              <a:t>bodies” includes </a:t>
            </a:r>
            <a:r>
              <a:rPr lang="en-US" sz="1900" dirty="0" smtClean="0"/>
              <a:t>school</a:t>
            </a:r>
            <a:r>
              <a:rPr lang="en-US" sz="1900" dirty="0"/>
              <a:t> boards, housing authorities, sewer and water districts, zoning boards, and other similar Federal, State, or local special purpose bodies, whether elective or appointive. </a:t>
            </a:r>
            <a:r>
              <a:rPr lang="en-US" sz="1900" dirty="0" smtClean="0"/>
              <a:t/>
            </a:r>
            <a:br>
              <a:rPr lang="en-US" sz="1900" dirty="0" smtClean="0"/>
            </a:br>
            <a:r>
              <a:rPr lang="en-US" sz="1900" dirty="0">
                <a:ea typeface="Segoe UI Symbol"/>
              </a:rPr>
              <a:t>◈ </a:t>
            </a:r>
            <a:r>
              <a:rPr lang="en-US" sz="1900" dirty="0" smtClean="0">
                <a:ea typeface="Segoe UI Symbol"/>
              </a:rPr>
              <a:t>“Legislation” does not include the regulations implementing legislation. </a:t>
            </a:r>
            <a:r>
              <a:rPr lang="en-US" sz="1900" dirty="0" smtClean="0"/>
              <a:t>Communication </a:t>
            </a:r>
            <a:r>
              <a:rPr lang="en-US" sz="1900" dirty="0"/>
              <a:t>sent to an official or employee regarding regulations implementing legislation is not lobbying.  N</a:t>
            </a:r>
            <a:r>
              <a:rPr lang="en-US" sz="1900" dirty="0" smtClean="0"/>
              <a:t>egotiation </a:t>
            </a:r>
            <a:r>
              <a:rPr lang="en-US" sz="1900" dirty="0"/>
              <a:t>of a treaty is considered to be legislative </a:t>
            </a:r>
            <a:r>
              <a:rPr lang="en-US" sz="1900" dirty="0" smtClean="0"/>
              <a:t>action since the treaty must ultimately be adopted through a vote.</a:t>
            </a:r>
            <a:r>
              <a:rPr lang="en-US" sz="1800" dirty="0"/>
              <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18</a:t>
            </a:fld>
            <a:endParaRPr lang="en-US"/>
          </a:p>
        </p:txBody>
      </p:sp>
    </p:spTree>
    <p:extLst>
      <p:ext uri="{BB962C8B-B14F-4D97-AF65-F5344CB8AC3E}">
        <p14:creationId xmlns:p14="http://schemas.microsoft.com/office/powerpoint/2010/main" val="2198793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4015"/>
          </a:xfrm>
        </p:spPr>
        <p:txBody>
          <a:bodyPr>
            <a:normAutofit/>
          </a:bodyPr>
          <a:lstStyle/>
          <a:p>
            <a:pPr algn="l"/>
            <a:r>
              <a:rPr lang="en-US" sz="2200" dirty="0"/>
              <a:t>Educational vs. Limited Lobbying Activities, cont’d</a:t>
            </a:r>
            <a:r>
              <a:rPr lang="en-US" sz="2000" dirty="0"/>
              <a:t/>
            </a:r>
            <a:br>
              <a:rPr lang="en-US" sz="2000" dirty="0"/>
            </a:br>
            <a:r>
              <a:rPr lang="en-US" sz="1800" dirty="0"/>
              <a:t/>
            </a:r>
            <a:br>
              <a:rPr lang="en-US" sz="1800" dirty="0"/>
            </a:br>
            <a:r>
              <a:rPr lang="en-US" sz="1800" dirty="0">
                <a:ea typeface="Segoe UI Symbol"/>
              </a:rPr>
              <a:t>Influencing </a:t>
            </a:r>
            <a:r>
              <a:rPr lang="en-US" sz="1800" dirty="0" smtClean="0">
                <a:ea typeface="Segoe UI Symbol"/>
              </a:rPr>
              <a:t>legislation, cont’d:</a:t>
            </a:r>
            <a:br>
              <a:rPr lang="en-US" sz="1800" dirty="0" smtClean="0">
                <a:ea typeface="Segoe UI Symbol"/>
              </a:rPr>
            </a:br>
            <a:r>
              <a:rPr lang="en-US" sz="1800" dirty="0" smtClean="0">
                <a:ea typeface="Segoe UI Symbol"/>
              </a:rPr>
              <a:t>◈ Consideration of zoning matters varies from jurisdiction to jurisdiction</a:t>
            </a:r>
            <a:br>
              <a:rPr lang="en-US" sz="1800" dirty="0" smtClean="0">
                <a:ea typeface="Segoe UI Symbol"/>
              </a:rPr>
            </a:br>
            <a:r>
              <a:rPr lang="en-US" sz="1800" dirty="0" smtClean="0">
                <a:ea typeface="Segoe UI Symbol"/>
              </a:rPr>
              <a:t>◈ “Legislation” encompasses foreign as well as domestic laws and also may include actions by Native American tribal governments.</a:t>
            </a:r>
            <a:br>
              <a:rPr lang="en-US" sz="1800" dirty="0" smtClean="0">
                <a:ea typeface="Segoe UI Symbol"/>
              </a:rPr>
            </a:br>
            <a:r>
              <a:rPr lang="en-US" sz="1800" dirty="0" smtClean="0">
                <a:ea typeface="Segoe UI Symbol"/>
              </a:rPr>
              <a:t>◈ Not necessary that bill be pending in order for proposal to be considered legislation.</a:t>
            </a:r>
            <a:br>
              <a:rPr lang="en-US" sz="1800" dirty="0" smtClean="0">
                <a:ea typeface="Segoe UI Symbol"/>
              </a:rPr>
            </a:br>
            <a:r>
              <a:rPr lang="en-US" sz="1800" dirty="0" smtClean="0">
                <a:ea typeface="Segoe UI Symbol"/>
              </a:rPr>
              <a:t>◈ Action of an individual may be attributable to an organization.  Agency principles relied upon, including apparent authority and organization ratification.</a:t>
            </a: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19</a:t>
            </a:fld>
            <a:endParaRPr lang="en-US"/>
          </a:p>
        </p:txBody>
      </p:sp>
    </p:spTree>
    <p:extLst>
      <p:ext uri="{BB962C8B-B14F-4D97-AF65-F5344CB8AC3E}">
        <p14:creationId xmlns:p14="http://schemas.microsoft.com/office/powerpoint/2010/main" val="358765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pPr algn="l"/>
            <a:r>
              <a:rPr lang="en-US" sz="2200" dirty="0" smtClean="0"/>
              <a:t>Summary:</a:t>
            </a:r>
            <a:r>
              <a:rPr lang="en-US" sz="2200" dirty="0"/>
              <a:t> Section 501(c)(3) and (c)(4) organizations permit limitless educational activities and have the virtue of being exempt from federal taxation. </a:t>
            </a:r>
            <a:r>
              <a:rPr lang="en-US" sz="1700" dirty="0" smtClean="0"/>
              <a:t/>
            </a:r>
            <a:br>
              <a:rPr lang="en-US" sz="1700" dirty="0" smtClean="0"/>
            </a:br>
            <a:r>
              <a:rPr lang="en-US" sz="1800" dirty="0"/>
              <a:t/>
            </a:r>
            <a:br>
              <a:rPr lang="en-US" sz="1800" dirty="0"/>
            </a:br>
            <a:r>
              <a:rPr lang="en-US" sz="1800" dirty="0" smtClean="0"/>
              <a:t>	</a:t>
            </a:r>
            <a:r>
              <a:rPr lang="en-US" sz="1800" dirty="0" smtClean="0">
                <a:ea typeface="Segoe UI Symbol"/>
              </a:rPr>
              <a:t>◈  </a:t>
            </a:r>
            <a:r>
              <a:rPr lang="en-US" sz="1800" dirty="0" smtClean="0"/>
              <a:t>A </a:t>
            </a:r>
            <a:r>
              <a:rPr lang="en-US" sz="1800" dirty="0"/>
              <a:t>section 501(c)(3) organization enjoys the additional advantage of </a:t>
            </a:r>
            <a:r>
              <a:rPr lang="en-US" sz="1800" dirty="0" smtClean="0"/>
              <a:t>	offering contributors </a:t>
            </a:r>
            <a:r>
              <a:rPr lang="en-US" sz="1800" dirty="0"/>
              <a:t>income tax deductions for their contributions, but it </a:t>
            </a:r>
            <a:r>
              <a:rPr lang="en-US" sz="1800" dirty="0" smtClean="0"/>
              <a:t>	may </a:t>
            </a:r>
            <a:r>
              <a:rPr lang="en-US" sz="1800" dirty="0"/>
              <a:t>engage in only </a:t>
            </a:r>
            <a:r>
              <a:rPr lang="en-US" sz="1800" dirty="0" smtClean="0"/>
              <a:t>insubstantial </a:t>
            </a:r>
            <a:r>
              <a:rPr lang="en-US" sz="1800" dirty="0"/>
              <a:t>lobbying activities and no </a:t>
            </a:r>
            <a:r>
              <a:rPr lang="en-US" sz="1800" dirty="0" smtClean="0"/>
              <a:t>political 	activities</a:t>
            </a:r>
            <a:r>
              <a:rPr lang="en-US" sz="1800" dirty="0"/>
              <a:t>.  </a:t>
            </a:r>
            <a:r>
              <a:rPr lang="en-US" sz="1800" dirty="0">
                <a:ea typeface="Segoe UI Symbol"/>
              </a:rPr>
              <a:t/>
            </a:r>
            <a:br>
              <a:rPr lang="en-US" sz="1800" dirty="0">
                <a:ea typeface="Segoe UI Symbol"/>
              </a:rPr>
            </a:br>
            <a:r>
              <a:rPr lang="en-US" sz="1800" dirty="0" smtClean="0">
                <a:ea typeface="Segoe UI Symbol"/>
              </a:rPr>
              <a:t>	</a:t>
            </a:r>
            <a:br>
              <a:rPr lang="en-US" sz="1800" dirty="0" smtClean="0">
                <a:ea typeface="Segoe UI Symbol"/>
              </a:rPr>
            </a:br>
            <a:r>
              <a:rPr lang="en-US" sz="1800" dirty="0">
                <a:ea typeface="Segoe UI Symbol"/>
              </a:rPr>
              <a:t>	</a:t>
            </a:r>
            <a:r>
              <a:rPr lang="en-US" sz="1800" dirty="0" smtClean="0">
                <a:ea typeface="Segoe UI Symbol"/>
              </a:rPr>
              <a:t>◈ </a:t>
            </a:r>
            <a:r>
              <a:rPr lang="en-US" sz="1800" dirty="0"/>
              <a:t>A section 501(c)(4) organization, on the other hand, may do unlimited </a:t>
            </a:r>
            <a:r>
              <a:rPr lang="en-US" sz="1800" dirty="0" smtClean="0"/>
              <a:t>	lobbying </a:t>
            </a:r>
            <a:r>
              <a:rPr lang="en-US" sz="1800" dirty="0"/>
              <a:t>and </a:t>
            </a:r>
            <a:r>
              <a:rPr lang="en-US" sz="1800" dirty="0" smtClean="0"/>
              <a:t>may </a:t>
            </a:r>
            <a:r>
              <a:rPr lang="en-US" sz="1800" dirty="0"/>
              <a:t>undertake electioneering as long as the latter does </a:t>
            </a:r>
            <a:r>
              <a:rPr lang="en-US" sz="1800" dirty="0" smtClean="0"/>
              <a:t>not 	represent </a:t>
            </a:r>
            <a:r>
              <a:rPr lang="en-US" sz="1800" dirty="0"/>
              <a:t>the primary </a:t>
            </a:r>
            <a:r>
              <a:rPr lang="en-US" sz="1800" dirty="0" smtClean="0"/>
              <a:t>activity </a:t>
            </a:r>
            <a:r>
              <a:rPr lang="en-US" sz="1800" dirty="0"/>
              <a:t>of the organization.</a:t>
            </a:r>
            <a:br>
              <a:rPr lang="en-US" sz="1800" dirty="0"/>
            </a:br>
            <a:r>
              <a:rPr lang="en-US" sz="1800" dirty="0">
                <a:ea typeface="Segoe UI Symbol"/>
              </a:rPr>
              <a:t/>
            </a:r>
            <a:br>
              <a:rPr lang="en-US" sz="18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r>
              <a:rPr lang="en-US" sz="1600" dirty="0" smtClean="0">
                <a:ea typeface="Segoe UI Symbol"/>
              </a:rPr>
              <a:t/>
            </a:r>
            <a:br>
              <a:rPr lang="en-US" sz="1600" dirty="0" smtClean="0">
                <a:ea typeface="Segoe UI Symbol"/>
              </a:rPr>
            </a:br>
            <a:r>
              <a:rPr lang="en-US" sz="1600" dirty="0">
                <a:ea typeface="Segoe UI Symbol"/>
              </a:rPr>
              <a:t/>
            </a:r>
            <a:br>
              <a:rPr lang="en-US" sz="1600" dirty="0">
                <a:ea typeface="Segoe UI Symbol"/>
              </a:rPr>
            </a:br>
            <a:endParaRPr lang="en-US" sz="17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2</a:t>
            </a:fld>
            <a:endParaRPr lang="en-US"/>
          </a:p>
        </p:txBody>
      </p:sp>
    </p:spTree>
    <p:extLst>
      <p:ext uri="{BB962C8B-B14F-4D97-AF65-F5344CB8AC3E}">
        <p14:creationId xmlns:p14="http://schemas.microsoft.com/office/powerpoint/2010/main" val="2714080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fontScale="90000"/>
          </a:bodyPr>
          <a:lstStyle/>
          <a:p>
            <a:pPr algn="l"/>
            <a:r>
              <a:rPr lang="en-US" sz="2200" dirty="0"/>
              <a:t>Educational vs. Limited Lobbying Activities, </a:t>
            </a:r>
            <a:r>
              <a:rPr lang="en-US" sz="2200" dirty="0" smtClean="0"/>
              <a:t>cont’d</a:t>
            </a:r>
            <a:r>
              <a:rPr lang="en-US" sz="2000" dirty="0" smtClean="0"/>
              <a:t/>
            </a:r>
            <a:br>
              <a:rPr lang="en-US" sz="2000" dirty="0" smtClean="0"/>
            </a:br>
            <a:r>
              <a:rPr lang="en-US" sz="1800" dirty="0" smtClean="0"/>
              <a:t/>
            </a:r>
            <a:br>
              <a:rPr lang="en-US" sz="1800" dirty="0" smtClean="0"/>
            </a:br>
            <a:r>
              <a:rPr lang="en-US" sz="2000" dirty="0" smtClean="0">
                <a:ea typeface="Segoe UI Symbol"/>
              </a:rPr>
              <a:t>◈ </a:t>
            </a:r>
            <a:r>
              <a:rPr lang="en-US" sz="2000" dirty="0"/>
              <a:t>Nonpartisan analysis, study, or research </a:t>
            </a:r>
            <a:r>
              <a:rPr lang="en-US" sz="2000" dirty="0" smtClean="0"/>
              <a:t>does not represent lobbying.  It requires </a:t>
            </a:r>
            <a:r>
              <a:rPr lang="en-US" sz="2000" dirty="0"/>
              <a:t>an independent and objective exposition of a particular subject </a:t>
            </a:r>
            <a:r>
              <a:rPr lang="en-US" sz="2000" dirty="0" smtClean="0"/>
              <a:t>matter.</a:t>
            </a:r>
            <a:br>
              <a:rPr lang="en-US" sz="2000" dirty="0" smtClean="0"/>
            </a:br>
            <a:r>
              <a:rPr lang="en-US" sz="2000" dirty="0" smtClean="0"/>
              <a:t>	</a:t>
            </a:r>
            <a:r>
              <a:rPr lang="en-US" sz="2000" dirty="0" smtClean="0">
                <a:ea typeface="Segoe UI Symbol"/>
              </a:rPr>
              <a:t>◈The analysis, study, or research </a:t>
            </a:r>
            <a:r>
              <a:rPr lang="en-US" sz="2000" dirty="0" smtClean="0"/>
              <a:t>may </a:t>
            </a:r>
            <a:r>
              <a:rPr lang="en-US" sz="2000" dirty="0"/>
              <a:t>advocate a particular position as long </a:t>
            </a:r>
            <a:r>
              <a:rPr lang="en-US" sz="2000" dirty="0" smtClean="0"/>
              <a:t>	as </a:t>
            </a:r>
            <a:r>
              <a:rPr lang="en-US" sz="2000" dirty="0"/>
              <a:t>the exposition is sufficiently </a:t>
            </a:r>
            <a:r>
              <a:rPr lang="en-US" sz="2000" dirty="0" smtClean="0"/>
              <a:t>fair </a:t>
            </a:r>
            <a:r>
              <a:rPr lang="en-US" sz="2000" dirty="0"/>
              <a:t>and full to permit the public to </a:t>
            </a:r>
            <a:r>
              <a:rPr lang="en-US" sz="2000" dirty="0" smtClean="0"/>
              <a:t>reach </a:t>
            </a:r>
            <a:r>
              <a:rPr lang="en-US" sz="2000" dirty="0"/>
              <a:t>an </a:t>
            </a:r>
            <a:r>
              <a:rPr lang="en-US" sz="2000" dirty="0" smtClean="0"/>
              <a:t>	independent </a:t>
            </a:r>
            <a:r>
              <a:rPr lang="en-US" sz="2000" dirty="0"/>
              <a:t>opinion or </a:t>
            </a:r>
            <a:r>
              <a:rPr lang="en-US" sz="2000" dirty="0" smtClean="0"/>
              <a:t>conclusion</a:t>
            </a:r>
            <a:r>
              <a:rPr lang="en-US" sz="2000" dirty="0"/>
              <a:t>. </a:t>
            </a:r>
            <a:r>
              <a:rPr lang="en-US" sz="2000" dirty="0" smtClean="0"/>
              <a:t/>
            </a:r>
            <a:br>
              <a:rPr lang="en-US" sz="2000" dirty="0" smtClean="0"/>
            </a:br>
            <a:r>
              <a:rPr lang="en-US" sz="2000" dirty="0"/>
              <a:t>	</a:t>
            </a:r>
            <a:r>
              <a:rPr lang="en-US" sz="2000" dirty="0" smtClean="0">
                <a:ea typeface="Segoe UI Symbol"/>
              </a:rPr>
              <a:t>◈ </a:t>
            </a:r>
            <a:r>
              <a:rPr lang="en-US" sz="2000" dirty="0" smtClean="0"/>
              <a:t>Any </a:t>
            </a:r>
            <a:r>
              <a:rPr lang="en-US" sz="2000" dirty="0"/>
              <a:t>suitable means may be chosen to distribute the analysis, study, or </a:t>
            </a:r>
            <a:r>
              <a:rPr lang="en-US" sz="2000" dirty="0" smtClean="0"/>
              <a:t>	research</a:t>
            </a:r>
            <a:r>
              <a:rPr lang="en-US" sz="2000" dirty="0"/>
              <a:t>, except that the communication cannot be distributed or directed </a:t>
            </a:r>
            <a:r>
              <a:rPr lang="en-US" sz="2000" dirty="0" smtClean="0"/>
              <a:t>	solely </a:t>
            </a:r>
            <a:r>
              <a:rPr lang="en-US" sz="2000" dirty="0"/>
              <a:t>to persons with an interest in one side of an issue</a:t>
            </a:r>
            <a:r>
              <a:rPr lang="en-US" sz="2000" dirty="0" smtClean="0"/>
              <a:t>.</a:t>
            </a:r>
            <a:br>
              <a:rPr lang="en-US" sz="2000" dirty="0" smtClean="0"/>
            </a:br>
            <a:r>
              <a:rPr lang="en-US" sz="2000" dirty="0" smtClean="0">
                <a:ea typeface="Segoe UI Symbol"/>
              </a:rPr>
              <a:t>◈ </a:t>
            </a:r>
            <a:r>
              <a:rPr lang="en-US" sz="2000" dirty="0"/>
              <a:t>Appearance before a legislative </a:t>
            </a:r>
            <a:r>
              <a:rPr lang="en-US" sz="2000" dirty="0" smtClean="0"/>
              <a:t>committee to </a:t>
            </a:r>
            <a:r>
              <a:rPr lang="en-US" sz="2000" dirty="0"/>
              <a:t>discuss </a:t>
            </a:r>
            <a:r>
              <a:rPr lang="en-US" sz="2000" dirty="0" smtClean="0"/>
              <a:t>legislation will </a:t>
            </a:r>
            <a:r>
              <a:rPr lang="en-US" sz="2000" dirty="0"/>
              <a:t>be an attempt to influence </a:t>
            </a:r>
            <a:r>
              <a:rPr lang="en-US" sz="2000" dirty="0" smtClean="0"/>
              <a:t>legislation </a:t>
            </a:r>
            <a:r>
              <a:rPr lang="en-US" sz="2000" dirty="0"/>
              <a:t>unless the appearance is in response to official requests for testimony</a:t>
            </a:r>
            <a:r>
              <a:rPr lang="en-US" sz="2000" dirty="0" smtClean="0"/>
              <a:t>.</a:t>
            </a:r>
            <a:br>
              <a:rPr lang="en-US" sz="2000" dirty="0" smtClean="0"/>
            </a:br>
            <a:r>
              <a:rPr lang="en-US" sz="2000" dirty="0" smtClean="0">
                <a:ea typeface="Segoe UI Symbol"/>
              </a:rPr>
              <a:t>◈ </a:t>
            </a:r>
            <a:r>
              <a:rPr lang="en-US" sz="2000" dirty="0"/>
              <a:t>Technical </a:t>
            </a:r>
            <a:r>
              <a:rPr lang="en-US" sz="2000" dirty="0" smtClean="0"/>
              <a:t>advice not considered </a:t>
            </a:r>
            <a:r>
              <a:rPr lang="en-US" sz="2000" dirty="0"/>
              <a:t>lobbying if it consists of technical advice or assistance to a governmental body or committee in response to a written request, provided that the response is available to every member of the body or committee</a:t>
            </a:r>
            <a:r>
              <a:rPr lang="en-US" sz="2000" dirty="0" smtClean="0"/>
              <a:t>.</a:t>
            </a:r>
            <a:br>
              <a:rPr lang="en-US" sz="2000" dirty="0" smtClean="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20</a:t>
            </a:fld>
            <a:endParaRPr lang="en-US"/>
          </a:p>
        </p:txBody>
      </p:sp>
    </p:spTree>
    <p:extLst>
      <p:ext uri="{BB962C8B-B14F-4D97-AF65-F5344CB8AC3E}">
        <p14:creationId xmlns:p14="http://schemas.microsoft.com/office/powerpoint/2010/main" val="2071145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2000" dirty="0"/>
              <a:t>Educational vs. Limited Lobbying Activities, </a:t>
            </a:r>
            <a:r>
              <a:rPr lang="en-US" sz="2000" dirty="0" smtClean="0"/>
              <a:t>cont’d</a:t>
            </a:r>
            <a:r>
              <a:rPr lang="en-US" sz="1600" dirty="0" smtClean="0"/>
              <a:t/>
            </a:r>
            <a:br>
              <a:rPr lang="en-US" sz="1600" dirty="0" smtClean="0"/>
            </a:br>
            <a:r>
              <a:rPr lang="en-US" sz="1800" dirty="0" smtClean="0">
                <a:ea typeface="Segoe UI Symbol"/>
              </a:rPr>
              <a:t/>
            </a:r>
            <a:br>
              <a:rPr lang="en-US" sz="1800" dirty="0" smtClean="0">
                <a:ea typeface="Segoe UI Symbol"/>
              </a:rPr>
            </a:br>
            <a:r>
              <a:rPr lang="en-US" sz="1800" dirty="0" smtClean="0">
                <a:ea typeface="Segoe UI Symbol"/>
              </a:rPr>
              <a:t>◈ </a:t>
            </a:r>
            <a:r>
              <a:rPr lang="en-US" sz="1800" dirty="0"/>
              <a:t>Self-defense is not lobbying if it pertains to a possible action by a legislative body that might affect the existence of the organization, its powers and duties, its tax-exempt status, or the deductibility of contributions to the organization. </a:t>
            </a:r>
            <a:r>
              <a:rPr lang="en-US" sz="1800" dirty="0" smtClean="0"/>
              <a:t>The exemption is not </a:t>
            </a:r>
            <a:r>
              <a:rPr lang="en-US" sz="1800" dirty="0"/>
              <a:t>available, however, to protect the organization’s future work, such as lobbying to preserve a government contract. </a:t>
            </a:r>
            <a:r>
              <a:rPr lang="en-US" sz="1800" dirty="0" smtClean="0"/>
              <a:t/>
            </a:r>
            <a:br>
              <a:rPr lang="en-US" sz="1800" dirty="0" smtClean="0"/>
            </a:br>
            <a:r>
              <a:rPr lang="en-US" sz="1800" dirty="0" smtClean="0">
                <a:ea typeface="Segoe UI Symbol"/>
              </a:rPr>
              <a:t>◈ </a:t>
            </a:r>
            <a:r>
              <a:rPr lang="en-US" sz="1800" dirty="0"/>
              <a:t>Communications to </a:t>
            </a:r>
            <a:r>
              <a:rPr lang="en-US" sz="1800" dirty="0" smtClean="0"/>
              <a:t>members will not </a:t>
            </a:r>
            <a:r>
              <a:rPr lang="en-US" sz="1800" dirty="0"/>
              <a:t>be considered lobbying if they meet the following four criteria</a:t>
            </a:r>
            <a:r>
              <a:rPr lang="en-US" sz="1800" dirty="0" smtClean="0"/>
              <a:t>:</a:t>
            </a:r>
            <a:br>
              <a:rPr lang="en-US" sz="1800" dirty="0" smtClean="0"/>
            </a:br>
            <a:r>
              <a:rPr lang="en-US" sz="1800" dirty="0"/>
              <a:t>	</a:t>
            </a:r>
            <a:r>
              <a:rPr lang="en-US" sz="1800" dirty="0" smtClean="0"/>
              <a:t>1) Directed only to members.</a:t>
            </a:r>
            <a:br>
              <a:rPr lang="en-US" sz="1800" dirty="0" smtClean="0"/>
            </a:br>
            <a:r>
              <a:rPr lang="en-US" sz="1800" dirty="0"/>
              <a:t>	</a:t>
            </a:r>
            <a:r>
              <a:rPr lang="en-US" sz="1800" dirty="0" smtClean="0"/>
              <a:t>2) Specific legislation is of direct interest to the organization and its 	members.</a:t>
            </a:r>
            <a:br>
              <a:rPr lang="en-US" sz="1800" dirty="0" smtClean="0"/>
            </a:br>
            <a:r>
              <a:rPr lang="en-US" sz="1800" dirty="0"/>
              <a:t>	</a:t>
            </a:r>
            <a:r>
              <a:rPr lang="en-US" sz="1800" dirty="0" smtClean="0"/>
              <a:t>3) Does not directly encourage members to engage in direct lobbying.</a:t>
            </a:r>
            <a:br>
              <a:rPr lang="en-US" sz="1800" dirty="0" smtClean="0"/>
            </a:br>
            <a:r>
              <a:rPr lang="en-US" sz="1800" dirty="0"/>
              <a:t>	</a:t>
            </a:r>
            <a:r>
              <a:rPr lang="en-US" sz="1800" dirty="0" smtClean="0"/>
              <a:t>4) Does not directly encourage members to engage in grass roots lobbying. </a:t>
            </a:r>
            <a:br>
              <a:rPr lang="en-US" sz="1800" dirty="0" smtClean="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21</a:t>
            </a:fld>
            <a:endParaRPr lang="en-US"/>
          </a:p>
        </p:txBody>
      </p:sp>
    </p:spTree>
    <p:extLst>
      <p:ext uri="{BB962C8B-B14F-4D97-AF65-F5344CB8AC3E}">
        <p14:creationId xmlns:p14="http://schemas.microsoft.com/office/powerpoint/2010/main" val="278510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000" dirty="0"/>
              <a:t>Educational vs. Limited Lobbying Activities, </a:t>
            </a:r>
            <a:r>
              <a:rPr lang="en-US" sz="2000" dirty="0" smtClean="0"/>
              <a:t>cont’d</a:t>
            </a:r>
            <a:r>
              <a:rPr lang="en-US" sz="1800" dirty="0" smtClean="0"/>
              <a:t/>
            </a:r>
            <a:br>
              <a:rPr lang="en-US" sz="1800" dirty="0" smtClean="0"/>
            </a:br>
            <a:r>
              <a:rPr lang="en-US" sz="1800" dirty="0" smtClean="0"/>
              <a:t/>
            </a:r>
            <a:br>
              <a:rPr lang="en-US" sz="1800" dirty="0" smtClean="0"/>
            </a:br>
            <a:r>
              <a:rPr lang="en-US" sz="1800" dirty="0" smtClean="0">
                <a:ea typeface="Segoe UI Symbol"/>
              </a:rPr>
              <a:t>◈ When are attempts to influence considered substantial?</a:t>
            </a:r>
            <a:br>
              <a:rPr lang="en-US" sz="1800" dirty="0" smtClean="0">
                <a:ea typeface="Segoe UI Symbol"/>
              </a:rPr>
            </a:br>
            <a:r>
              <a:rPr lang="en-US" sz="1800" dirty="0">
                <a:ea typeface="Segoe UI Symbol"/>
              </a:rPr>
              <a:t>	 </a:t>
            </a:r>
            <a:r>
              <a:rPr lang="en-US" sz="1800" dirty="0" smtClean="0">
                <a:ea typeface="Segoe UI Symbol"/>
              </a:rPr>
              <a:t>◈</a:t>
            </a:r>
            <a:r>
              <a:rPr lang="en-US" sz="1800" dirty="0"/>
              <a:t> One court decision has held that 5% of total activities was insubstantial </a:t>
            </a:r>
            <a:r>
              <a:rPr lang="en-US" sz="1800" dirty="0" smtClean="0"/>
              <a:t>	while </a:t>
            </a:r>
            <a:r>
              <a:rPr lang="en-US" sz="1800" dirty="0"/>
              <a:t>16.6% to 20.5 % was substantial.</a:t>
            </a:r>
            <a:br>
              <a:rPr lang="en-US" sz="1800" dirty="0"/>
            </a:br>
            <a:r>
              <a:rPr lang="en-US" sz="1800" dirty="0" smtClean="0"/>
              <a:t>	</a:t>
            </a:r>
            <a:r>
              <a:rPr lang="en-US" sz="1800" dirty="0" smtClean="0">
                <a:ea typeface="Segoe UI Symbol"/>
              </a:rPr>
              <a:t>◈ </a:t>
            </a:r>
            <a:r>
              <a:rPr lang="en-US" sz="1800" dirty="0" smtClean="0"/>
              <a:t>The </a:t>
            </a:r>
            <a:r>
              <a:rPr lang="en-US" sz="1800" dirty="0"/>
              <a:t>IRS rejects reliance on a percentage of activities test due to the </a:t>
            </a:r>
            <a:r>
              <a:rPr lang="en-US" sz="1800" dirty="0" smtClean="0"/>
              <a:t>	asserted </a:t>
            </a:r>
            <a:r>
              <a:rPr lang="en-US" sz="1800" dirty="0"/>
              <a:t>need to consider other factors such as “the amount of volunteer </a:t>
            </a:r>
            <a:r>
              <a:rPr lang="en-US" sz="1800" dirty="0" smtClean="0"/>
              <a:t>	time </a:t>
            </a:r>
            <a:r>
              <a:rPr lang="en-US" sz="1800" dirty="0"/>
              <a:t>devoted to the activity, the amount of publicity the organization assigns </a:t>
            </a:r>
            <a:r>
              <a:rPr lang="en-US" sz="1800" dirty="0" smtClean="0"/>
              <a:t>	to</a:t>
            </a:r>
            <a:r>
              <a:rPr lang="en-US" sz="1800" dirty="0"/>
              <a:t> the activity, and the continuous or intermittent nature of the </a:t>
            </a:r>
            <a:r>
              <a:rPr lang="en-US" sz="1800" dirty="0" smtClean="0"/>
              <a:t>	organization’s </a:t>
            </a:r>
            <a:r>
              <a:rPr lang="en-US" sz="1800" dirty="0"/>
              <a:t>attention to </a:t>
            </a:r>
            <a:r>
              <a:rPr lang="en-US" sz="1800" dirty="0" smtClean="0"/>
              <a:t>it.”</a:t>
            </a:r>
            <a:r>
              <a:rPr lang="en-US" sz="1800" dirty="0"/>
              <a:t/>
            </a:r>
            <a:br>
              <a:rPr lang="en-US" sz="1800" dirty="0"/>
            </a:br>
            <a:r>
              <a:rPr lang="en-US" sz="1800" dirty="0" smtClean="0"/>
              <a:t>	</a:t>
            </a:r>
            <a:r>
              <a:rPr lang="en-US" sz="1800" dirty="0" smtClean="0">
                <a:ea typeface="Segoe UI Symbol"/>
              </a:rPr>
              <a:t>◈ </a:t>
            </a:r>
            <a:r>
              <a:rPr lang="en-US" sz="1800" dirty="0" smtClean="0"/>
              <a:t>Also </a:t>
            </a:r>
            <a:r>
              <a:rPr lang="en-US" sz="1800" dirty="0"/>
              <a:t>to be considered is the time spent in </a:t>
            </a:r>
            <a:r>
              <a:rPr lang="en-US" sz="1800" dirty="0" smtClean="0"/>
              <a:t>supportive </a:t>
            </a:r>
            <a:r>
              <a:rPr lang="en-US" sz="1800" dirty="0"/>
              <a:t>activities, such as </a:t>
            </a:r>
            <a:r>
              <a:rPr lang="en-US" sz="1800" dirty="0" smtClean="0"/>
              <a:t>	discussing </a:t>
            </a:r>
            <a:r>
              <a:rPr lang="en-US" sz="1800" dirty="0"/>
              <a:t>public issues, formulating and agreeing upon positions, and </a:t>
            </a:r>
            <a:r>
              <a:rPr lang="en-US" sz="1800" dirty="0" smtClean="0"/>
              <a:t>	studying issues </a:t>
            </a:r>
            <a:r>
              <a:rPr lang="en-US" sz="1800" dirty="0"/>
              <a:t>preparatory to adopting a position. </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22</a:t>
            </a:fld>
            <a:endParaRPr lang="en-US"/>
          </a:p>
        </p:txBody>
      </p:sp>
    </p:spTree>
    <p:extLst>
      <p:ext uri="{BB962C8B-B14F-4D97-AF65-F5344CB8AC3E}">
        <p14:creationId xmlns:p14="http://schemas.microsoft.com/office/powerpoint/2010/main" val="3963430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2000" dirty="0"/>
              <a:t>Educational vs. Limited Lobbying Activities, </a:t>
            </a:r>
            <a:r>
              <a:rPr lang="en-US" sz="2000" dirty="0" smtClean="0"/>
              <a:t>cont’d</a:t>
            </a:r>
            <a:r>
              <a:rPr lang="en-US" sz="1800" dirty="0" smtClean="0"/>
              <a:t/>
            </a:r>
            <a:br>
              <a:rPr lang="en-US" sz="1800" dirty="0" smtClean="0"/>
            </a:br>
            <a:r>
              <a:rPr lang="en-US" sz="1800" dirty="0" smtClean="0">
                <a:ea typeface="Segoe UI Symbol"/>
              </a:rPr>
              <a:t/>
            </a:r>
            <a:br>
              <a:rPr lang="en-US" sz="1800" dirty="0" smtClean="0">
                <a:ea typeface="Segoe UI Symbol"/>
              </a:rPr>
            </a:br>
            <a:r>
              <a:rPr lang="en-US" sz="1800" dirty="0" smtClean="0">
                <a:ea typeface="Segoe UI Symbol"/>
              </a:rPr>
              <a:t>◈ </a:t>
            </a:r>
            <a:r>
              <a:rPr lang="en-US" sz="1800" dirty="0">
                <a:ea typeface="Segoe UI Symbol"/>
              </a:rPr>
              <a:t>Consequence of violation of substantial part test:</a:t>
            </a:r>
            <a:br>
              <a:rPr lang="en-US" sz="1800" dirty="0">
                <a:ea typeface="Segoe UI Symbol"/>
              </a:rPr>
            </a:br>
            <a:r>
              <a:rPr lang="en-US" sz="1800" dirty="0">
                <a:ea typeface="Segoe UI Symbol"/>
              </a:rPr>
              <a:t>	 ◈ </a:t>
            </a:r>
            <a:r>
              <a:rPr lang="en-US" sz="1800" dirty="0"/>
              <a:t>In addition to revocation of exempt status, a non-electing public charity </a:t>
            </a:r>
            <a:r>
              <a:rPr lang="en-US" sz="1800" dirty="0" smtClean="0"/>
              <a:t>	may </a:t>
            </a:r>
            <a:r>
              <a:rPr lang="en-US" sz="1800" dirty="0"/>
              <a:t>be subject to a 5% excise tax imposed by section on its “lobbying </a:t>
            </a:r>
            <a:r>
              <a:rPr lang="en-US" sz="1800" dirty="0" smtClean="0"/>
              <a:t>	expenditures</a:t>
            </a:r>
            <a:r>
              <a:rPr lang="en-US" sz="1800" dirty="0"/>
              <a:t>,” for the year of loss of the exemption. </a:t>
            </a:r>
            <a:br>
              <a:rPr lang="en-US" sz="1800" dirty="0"/>
            </a:br>
            <a:r>
              <a:rPr lang="en-US" sz="1800" dirty="0"/>
              <a:t>	</a:t>
            </a:r>
            <a:r>
              <a:rPr lang="en-US" sz="1800" dirty="0">
                <a:ea typeface="Segoe UI Symbol"/>
              </a:rPr>
              <a:t> ◈ </a:t>
            </a:r>
            <a:r>
              <a:rPr lang="en-US" sz="1800" dirty="0" smtClean="0"/>
              <a:t>A </a:t>
            </a:r>
            <a:r>
              <a:rPr lang="en-US" sz="1800" dirty="0"/>
              <a:t>similar tax </a:t>
            </a:r>
            <a:r>
              <a:rPr lang="en-US" sz="1800" dirty="0" smtClean="0"/>
              <a:t>may be imposed at </a:t>
            </a:r>
            <a:r>
              <a:rPr lang="en-US" sz="1800" dirty="0"/>
              <a:t>the same rate on any manager of the </a:t>
            </a:r>
            <a:r>
              <a:rPr lang="en-US" sz="1800" dirty="0" smtClean="0"/>
              <a:t>	organization </a:t>
            </a:r>
            <a:r>
              <a:rPr lang="en-US" sz="1800" dirty="0"/>
              <a:t>who </a:t>
            </a:r>
            <a:r>
              <a:rPr lang="en-US" sz="1800" dirty="0" smtClean="0"/>
              <a:t>willfully </a:t>
            </a:r>
            <a:r>
              <a:rPr lang="en-US" sz="1800" dirty="0"/>
              <a:t>and without reasonable cause consented to </a:t>
            </a:r>
            <a:r>
              <a:rPr lang="en-US" sz="1800" dirty="0" smtClean="0"/>
              <a:t>	making </a:t>
            </a:r>
            <a:r>
              <a:rPr lang="en-US" sz="1800" dirty="0"/>
              <a:t>the lobbying </a:t>
            </a:r>
            <a:r>
              <a:rPr lang="en-US" sz="1800" dirty="0" smtClean="0"/>
              <a:t>expenditures </a:t>
            </a:r>
            <a:r>
              <a:rPr lang="en-US" sz="1800" dirty="0"/>
              <a:t>knowing the expenditures would </a:t>
            </a:r>
            <a:r>
              <a:rPr lang="en-US" sz="1800" dirty="0" smtClean="0"/>
              <a:t>likely 	result </a:t>
            </a:r>
            <a:r>
              <a:rPr lang="en-US" sz="1800" dirty="0"/>
              <a:t>in the </a:t>
            </a:r>
            <a:r>
              <a:rPr lang="en-US" sz="1800" dirty="0" smtClean="0"/>
              <a:t>organization’s </a:t>
            </a:r>
            <a:r>
              <a:rPr lang="en-US" sz="1800" dirty="0"/>
              <a:t>no longer qualifying under </a:t>
            </a:r>
            <a:r>
              <a:rPr lang="en-US" sz="1800" dirty="0" smtClean="0"/>
              <a:t>section 501(c</a:t>
            </a:r>
            <a:r>
              <a:rPr lang="en-US" sz="1800" dirty="0"/>
              <a:t>)(3).</a:t>
            </a:r>
            <a:br>
              <a:rPr lang="en-US" sz="1800" dirty="0"/>
            </a:br>
            <a:r>
              <a:rPr lang="en-US" sz="1800" dirty="0"/>
              <a:t>	</a:t>
            </a:r>
            <a:r>
              <a:rPr lang="en-US" sz="1800" dirty="0">
                <a:ea typeface="Segoe UI Symbol"/>
              </a:rPr>
              <a:t> ◈ </a:t>
            </a:r>
            <a:r>
              <a:rPr lang="en-US" sz="1800" dirty="0"/>
              <a:t>There is no limit on the amount of this tax that may be imposed against </a:t>
            </a:r>
            <a:r>
              <a:rPr lang="en-US" sz="1800" dirty="0" smtClean="0"/>
              <a:t>	either </a:t>
            </a:r>
            <a:r>
              <a:rPr lang="en-US" sz="1800" dirty="0"/>
              <a:t>the organization or its managers.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23</a:t>
            </a:fld>
            <a:endParaRPr lang="en-US"/>
          </a:p>
        </p:txBody>
      </p:sp>
    </p:spTree>
    <p:extLst>
      <p:ext uri="{BB962C8B-B14F-4D97-AF65-F5344CB8AC3E}">
        <p14:creationId xmlns:p14="http://schemas.microsoft.com/office/powerpoint/2010/main" val="3834785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fontScale="90000"/>
          </a:bodyPr>
          <a:lstStyle/>
          <a:p>
            <a:pPr algn="l"/>
            <a:r>
              <a:rPr lang="en-US" sz="2200" dirty="0"/>
              <a:t>Educational vs. Limited Lobbying Activities, </a:t>
            </a:r>
            <a:r>
              <a:rPr lang="en-US" sz="2200" dirty="0" smtClean="0"/>
              <a:t>cont’d</a:t>
            </a:r>
            <a:r>
              <a:rPr lang="en-US" sz="2000" dirty="0" smtClean="0"/>
              <a:t/>
            </a:r>
            <a:br>
              <a:rPr lang="en-US" sz="2000" dirty="0" smtClean="0"/>
            </a:br>
            <a:r>
              <a:rPr lang="en-US" sz="2000" dirty="0"/>
              <a:t/>
            </a:r>
            <a:br>
              <a:rPr lang="en-US" sz="2000" dirty="0"/>
            </a:br>
            <a:r>
              <a:rPr lang="en-US" sz="2000" dirty="0" smtClean="0"/>
              <a:t>Lobbying Election Regime for Public Charities</a:t>
            </a:r>
            <a:br>
              <a:rPr lang="en-US" sz="2000" dirty="0" smtClean="0"/>
            </a:br>
            <a:r>
              <a:rPr lang="en-US" sz="2000" dirty="0" smtClean="0"/>
              <a:t/>
            </a:r>
            <a:br>
              <a:rPr lang="en-US" sz="2000" dirty="0" smtClean="0"/>
            </a:br>
            <a:r>
              <a:rPr lang="en-US" sz="2000" dirty="0" smtClean="0">
                <a:ea typeface="Segoe UI Symbol"/>
              </a:rPr>
              <a:t>◈ Section 501(h):  certain public charities may make </a:t>
            </a:r>
            <a:r>
              <a:rPr lang="en-US" sz="2000" dirty="0"/>
              <a:t>an election and have their lobbying activities governed by expenditure tests in lieu of being subject to the section 501(c)(3) “substantial part” test.  Should the expenditure limits be exceeded, a tax under section 4911 will be imposed or, if the limits are exceeded by 150%  over a defined period, then the organization’s exempt status may be lost</a:t>
            </a:r>
            <a:r>
              <a:rPr lang="en-US" sz="2000" dirty="0" smtClean="0"/>
              <a:t>.</a:t>
            </a:r>
            <a:br>
              <a:rPr lang="en-US" sz="2000" dirty="0" smtClean="0"/>
            </a:br>
            <a:r>
              <a:rPr lang="en-US" sz="2000" dirty="0"/>
              <a:t>	</a:t>
            </a:r>
            <a:r>
              <a:rPr lang="en-US" sz="2000" dirty="0">
                <a:ea typeface="Segoe UI Symbol"/>
              </a:rPr>
              <a:t> </a:t>
            </a:r>
            <a:r>
              <a:rPr lang="en-US" sz="2000" dirty="0" smtClean="0">
                <a:ea typeface="Segoe UI Symbol"/>
              </a:rPr>
              <a:t>◈ </a:t>
            </a:r>
            <a:r>
              <a:rPr lang="en-US" sz="2000" dirty="0"/>
              <a:t>Section 501(h) creates a sliding scale of permissible “lobbying nontaxable </a:t>
            </a:r>
            <a:r>
              <a:rPr lang="en-US" sz="2000" dirty="0" smtClean="0"/>
              <a:t>	amounts</a:t>
            </a:r>
            <a:r>
              <a:rPr lang="en-US" sz="2000" dirty="0"/>
              <a:t>.” </a:t>
            </a:r>
            <a:r>
              <a:rPr lang="en-US" sz="2000" dirty="0" smtClean="0"/>
              <a:t/>
            </a:r>
            <a:br>
              <a:rPr lang="en-US" sz="2000" dirty="0" smtClean="0"/>
            </a:br>
            <a:r>
              <a:rPr lang="en-US" sz="2000" dirty="0"/>
              <a:t>	</a:t>
            </a:r>
            <a:r>
              <a:rPr lang="en-US" sz="2000" dirty="0">
                <a:ea typeface="Segoe UI Symbol"/>
              </a:rPr>
              <a:t> </a:t>
            </a:r>
            <a:r>
              <a:rPr lang="en-US" sz="2000" dirty="0" smtClean="0">
                <a:ea typeface="Segoe UI Symbol"/>
              </a:rPr>
              <a:t>◈ </a:t>
            </a:r>
            <a:r>
              <a:rPr lang="en-US" sz="2000" dirty="0"/>
              <a:t>S</a:t>
            </a:r>
            <a:r>
              <a:rPr lang="en-US" sz="2000" dirty="0" smtClean="0"/>
              <a:t>eparately </a:t>
            </a:r>
            <a:r>
              <a:rPr lang="en-US" sz="2000" dirty="0"/>
              <a:t>computed for total lobbying and for grass roots lobbying.  Any </a:t>
            </a:r>
            <a:r>
              <a:rPr lang="en-US" sz="2000" dirty="0" smtClean="0"/>
              <a:t>	amounts </a:t>
            </a:r>
            <a:r>
              <a:rPr lang="en-US" sz="2000" dirty="0"/>
              <a:t>expended in excess of these nontaxable amounts are considered </a:t>
            </a:r>
            <a:r>
              <a:rPr lang="en-US" sz="2000" dirty="0" smtClean="0"/>
              <a:t>	“</a:t>
            </a:r>
            <a:r>
              <a:rPr lang="en-US" sz="2000" dirty="0"/>
              <a:t>excess lobbying expenditures” and are subject to a tax under section 4911 </a:t>
            </a:r>
            <a:r>
              <a:rPr lang="en-US" sz="2000" dirty="0" smtClean="0"/>
              <a:t>	equal </a:t>
            </a:r>
            <a:r>
              <a:rPr lang="en-US" sz="2000" dirty="0"/>
              <a:t>to 25% of the excess. </a:t>
            </a:r>
            <a:r>
              <a:rPr lang="en-US" sz="2000" dirty="0" smtClean="0"/>
              <a:t/>
            </a:r>
            <a:br>
              <a:rPr lang="en-US" sz="2000" dirty="0" smtClean="0"/>
            </a:br>
            <a:r>
              <a:rPr lang="en-US" sz="2000" dirty="0"/>
              <a:t>	</a:t>
            </a:r>
            <a:r>
              <a:rPr lang="en-US" sz="2000" dirty="0">
                <a:ea typeface="Segoe UI Symbol"/>
              </a:rPr>
              <a:t> </a:t>
            </a:r>
            <a:r>
              <a:rPr lang="en-US" sz="2000" dirty="0" smtClean="0">
                <a:ea typeface="Segoe UI Symbol"/>
              </a:rPr>
              <a:t>◈ </a:t>
            </a:r>
            <a:r>
              <a:rPr lang="en-US" sz="2000" dirty="0" smtClean="0"/>
              <a:t>All </a:t>
            </a:r>
            <a:r>
              <a:rPr lang="en-US" sz="2000" dirty="0"/>
              <a:t>501(c)(3) entities are eligible </a:t>
            </a:r>
            <a:r>
              <a:rPr lang="en-US" sz="2000" dirty="0" smtClean="0"/>
              <a:t>other </a:t>
            </a:r>
            <a:r>
              <a:rPr lang="en-US" sz="2000" dirty="0"/>
              <a:t>than religious organizations, </a:t>
            </a:r>
            <a:r>
              <a:rPr lang="en-US" sz="2000" dirty="0" smtClean="0"/>
              <a:t>	supporting </a:t>
            </a:r>
            <a:r>
              <a:rPr lang="en-US" sz="2000" dirty="0"/>
              <a:t>organizations other than those that support 501(c)(3) </a:t>
            </a:r>
            <a:r>
              <a:rPr lang="en-US" sz="2000" dirty="0" smtClean="0"/>
              <a:t>	organizations</a:t>
            </a:r>
            <a:r>
              <a:rPr lang="en-US" sz="2000" dirty="0"/>
              <a:t>, organizations engaged in public safety, and private </a:t>
            </a:r>
            <a:r>
              <a:rPr lang="en-US" sz="2000" dirty="0" smtClean="0"/>
              <a:t>	foundations</a:t>
            </a:r>
            <a:r>
              <a:rPr lang="en-US" sz="2000" dirty="0"/>
              <a:t>.</a:t>
            </a:r>
            <a:br>
              <a:rPr lang="en-US" sz="2000" dirty="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24</a:t>
            </a:fld>
            <a:endParaRPr lang="en-US"/>
          </a:p>
        </p:txBody>
      </p:sp>
    </p:spTree>
    <p:extLst>
      <p:ext uri="{BB962C8B-B14F-4D97-AF65-F5344CB8AC3E}">
        <p14:creationId xmlns:p14="http://schemas.microsoft.com/office/powerpoint/2010/main" val="1515835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2000" dirty="0"/>
              <a:t>Educational vs. Limited Lobbying Activities, cont’d</a:t>
            </a:r>
            <a:r>
              <a:rPr lang="en-US" sz="1800" dirty="0"/>
              <a:t/>
            </a:r>
            <a:br>
              <a:rPr lang="en-US" sz="1800" dirty="0"/>
            </a:br>
            <a:r>
              <a:rPr lang="en-US" sz="1800" dirty="0"/>
              <a:t/>
            </a:r>
            <a:br>
              <a:rPr lang="en-US" sz="1800" dirty="0"/>
            </a:br>
            <a:r>
              <a:rPr lang="en-US" sz="1800" dirty="0"/>
              <a:t>Lobbying Election Regime for Public </a:t>
            </a:r>
            <a:r>
              <a:rPr lang="en-US" sz="1800" dirty="0" smtClean="0"/>
              <a:t>Charities, cont’d</a:t>
            </a:r>
            <a:br>
              <a:rPr lang="en-US" sz="1800" dirty="0" smtClean="0"/>
            </a:br>
            <a:r>
              <a:rPr lang="en-US" sz="1800" dirty="0"/>
              <a:t/>
            </a:r>
            <a:br>
              <a:rPr lang="en-US" sz="1800" dirty="0"/>
            </a:br>
            <a:r>
              <a:rPr lang="en-US" sz="1800" dirty="0" smtClean="0"/>
              <a:t>Section 501(h), cont’d</a:t>
            </a:r>
            <a:r>
              <a:rPr lang="en-US" sz="1800" dirty="0"/>
              <a:t/>
            </a:r>
            <a:br>
              <a:rPr lang="en-US" sz="1800" dirty="0"/>
            </a:br>
            <a:r>
              <a:rPr lang="en-US" sz="1800" dirty="0">
                <a:ea typeface="Segoe UI Symbol"/>
              </a:rPr>
              <a:t> ◈ </a:t>
            </a:r>
            <a:r>
              <a:rPr lang="en-US" sz="1800" dirty="0" smtClean="0">
                <a:ea typeface="Segoe UI Symbol"/>
              </a:rPr>
              <a:t> </a:t>
            </a:r>
            <a:r>
              <a:rPr lang="en-US" sz="1800" dirty="0"/>
              <a:t>Manner of making </a:t>
            </a:r>
            <a:r>
              <a:rPr lang="en-US" sz="1800" dirty="0" smtClean="0"/>
              <a:t>election:</a:t>
            </a:r>
            <a:br>
              <a:rPr lang="en-US" sz="1800" dirty="0" smtClean="0"/>
            </a:br>
            <a:r>
              <a:rPr lang="en-US" sz="1800" dirty="0"/>
              <a:t>	</a:t>
            </a:r>
            <a:r>
              <a:rPr lang="en-US" sz="1800" dirty="0">
                <a:ea typeface="Segoe UI Symbol"/>
              </a:rPr>
              <a:t> </a:t>
            </a:r>
            <a:r>
              <a:rPr lang="en-US" sz="1800" dirty="0" smtClean="0">
                <a:ea typeface="Segoe UI Symbol"/>
              </a:rPr>
              <a:t>◈ </a:t>
            </a:r>
            <a:r>
              <a:rPr lang="en-US" sz="1800" dirty="0"/>
              <a:t>A Form 5768 is filed with the appropriate Internal Revenue Service </a:t>
            </a:r>
            <a:r>
              <a:rPr lang="en-US" sz="1800" dirty="0" smtClean="0"/>
              <a:t>	Center.</a:t>
            </a:r>
            <a:br>
              <a:rPr lang="en-US" sz="1800" dirty="0" smtClean="0"/>
            </a:br>
            <a:r>
              <a:rPr lang="en-US" sz="1800" dirty="0" smtClean="0"/>
              <a:t>	</a:t>
            </a:r>
            <a:r>
              <a:rPr lang="en-US" sz="1800" dirty="0">
                <a:ea typeface="Segoe UI Symbol"/>
              </a:rPr>
              <a:t> </a:t>
            </a:r>
            <a:r>
              <a:rPr lang="en-US" sz="1800" dirty="0" smtClean="0">
                <a:ea typeface="Segoe UI Symbol"/>
              </a:rPr>
              <a:t>◈ The election is </a:t>
            </a:r>
            <a:r>
              <a:rPr lang="en-US" sz="1800" dirty="0"/>
              <a:t>e</a:t>
            </a:r>
            <a:r>
              <a:rPr lang="en-US" sz="1800" dirty="0" smtClean="0"/>
              <a:t>ffective </a:t>
            </a:r>
            <a:r>
              <a:rPr lang="en-US" sz="1800" dirty="0"/>
              <a:t>beginning with the first day of the taxable year in </a:t>
            </a:r>
            <a:r>
              <a:rPr lang="en-US" sz="1800" dirty="0" smtClean="0"/>
              <a:t>	which </a:t>
            </a:r>
            <a:r>
              <a:rPr lang="en-US" sz="1800" dirty="0"/>
              <a:t>the </a:t>
            </a:r>
            <a:r>
              <a:rPr lang="en-US" sz="1800" dirty="0" smtClean="0"/>
              <a:t>Form </a:t>
            </a:r>
            <a:r>
              <a:rPr lang="en-US" sz="1800" dirty="0"/>
              <a:t>5768 is filed</a:t>
            </a:r>
            <a:r>
              <a:rPr lang="en-US" sz="1800" dirty="0" smtClean="0"/>
              <a:t>.</a:t>
            </a:r>
            <a:br>
              <a:rPr lang="en-US" sz="1800" dirty="0" smtClean="0"/>
            </a:br>
            <a:r>
              <a:rPr lang="en-US" sz="1800" dirty="0"/>
              <a:t>	</a:t>
            </a:r>
            <a:r>
              <a:rPr lang="en-US" sz="1800" dirty="0">
                <a:ea typeface="Segoe UI Symbol"/>
              </a:rPr>
              <a:t> </a:t>
            </a:r>
            <a:r>
              <a:rPr lang="en-US" sz="1800" dirty="0" smtClean="0">
                <a:ea typeface="Segoe UI Symbol"/>
              </a:rPr>
              <a:t>◈ </a:t>
            </a:r>
            <a:r>
              <a:rPr lang="en-US" sz="1800" dirty="0" smtClean="0"/>
              <a:t>The </a:t>
            </a:r>
            <a:r>
              <a:rPr lang="en-US" sz="1800" dirty="0"/>
              <a:t>election remains effective for all taxable years up to the taxable year </a:t>
            </a:r>
            <a:r>
              <a:rPr lang="en-US" sz="1800" dirty="0" smtClean="0"/>
              <a:t>	next </a:t>
            </a:r>
            <a:r>
              <a:rPr lang="en-US" sz="1800" dirty="0"/>
              <a:t>following the year in which a notice of revocation on Form 5768 is filed</a:t>
            </a:r>
            <a:r>
              <a:rPr lang="en-US" sz="1800" dirty="0" smtClean="0"/>
              <a:t>.</a:t>
            </a:r>
            <a:br>
              <a:rPr lang="en-US" sz="1800" dirty="0" smtClean="0"/>
            </a:br>
            <a:r>
              <a:rPr lang="en-US" sz="1800" dirty="0" smtClean="0">
                <a:ea typeface="Segoe UI Symbol"/>
              </a:rPr>
              <a:t>◈ Scale: </a:t>
            </a:r>
            <a:r>
              <a:rPr lang="en-US" sz="1800" dirty="0"/>
              <a:t>The nontaxable amount is the lesser of $1 million or the amount determined under section 501(h) as a percentage of the organization’s exempt purpose expenditures. </a:t>
            </a:r>
            <a:r>
              <a:rPr lang="en-US" sz="1800" dirty="0" smtClean="0"/>
              <a:t/>
            </a:r>
            <a:br>
              <a:rPr lang="en-US" sz="1800" dirty="0" smtClean="0"/>
            </a:br>
            <a:r>
              <a:rPr lang="en-US" sz="1800" dirty="0" smtClean="0">
                <a:ea typeface="Segoe UI Symbol"/>
              </a:rPr>
              <a:t>◈ Denial of Exemption: </a:t>
            </a:r>
            <a:r>
              <a:rPr lang="en-US" sz="1800" dirty="0"/>
              <a:t>An electing organization cannot be denied exemption unless its lobbying or grass roots expenditures exceed 150% of the lobbying nontaxable amounts for the base </a:t>
            </a:r>
            <a:r>
              <a:rPr lang="en-US" sz="1800" dirty="0" smtClean="0"/>
              <a:t>years.</a:t>
            </a:r>
            <a:br>
              <a:rPr lang="en-US" sz="1800" dirty="0" smtClean="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25</a:t>
            </a:fld>
            <a:endParaRPr lang="en-US"/>
          </a:p>
        </p:txBody>
      </p:sp>
    </p:spTree>
    <p:extLst>
      <p:ext uri="{BB962C8B-B14F-4D97-AF65-F5344CB8AC3E}">
        <p14:creationId xmlns:p14="http://schemas.microsoft.com/office/powerpoint/2010/main" val="3304666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fontScale="90000"/>
          </a:bodyPr>
          <a:lstStyle/>
          <a:p>
            <a:pPr algn="l"/>
            <a:r>
              <a:rPr lang="en-US" sz="2000" dirty="0"/>
              <a:t>Educational vs. Limited Lobbying Activities, </a:t>
            </a:r>
            <a:r>
              <a:rPr lang="en-US" sz="2000" dirty="0" smtClean="0"/>
              <a:t>cont’d</a:t>
            </a:r>
            <a:br>
              <a:rPr lang="en-US" sz="2000" dirty="0" smtClean="0"/>
            </a:br>
            <a:r>
              <a:rPr lang="en-US" sz="2000" dirty="0"/>
              <a:t/>
            </a:r>
            <a:br>
              <a:rPr lang="en-US" sz="2000" dirty="0"/>
            </a:br>
            <a:r>
              <a:rPr lang="en-US" sz="1800" dirty="0"/>
              <a:t>Lobbying Election Regime for Public Charities, cont’d</a:t>
            </a:r>
            <a:br>
              <a:rPr lang="en-US" sz="1800" dirty="0"/>
            </a:br>
            <a:r>
              <a:rPr lang="en-US" sz="1800" dirty="0"/>
              <a:t/>
            </a:r>
            <a:br>
              <a:rPr lang="en-US" sz="1800" dirty="0"/>
            </a:br>
            <a:r>
              <a:rPr lang="en-US" sz="1700" dirty="0"/>
              <a:t>Section 501(h), </a:t>
            </a:r>
            <a:r>
              <a:rPr lang="en-US" sz="1700" dirty="0" smtClean="0"/>
              <a:t>cont’d</a:t>
            </a:r>
            <a:br>
              <a:rPr lang="en-US" sz="1700" dirty="0" smtClean="0"/>
            </a:br>
            <a:r>
              <a:rPr lang="en-US" sz="1700" dirty="0" smtClean="0">
                <a:ea typeface="Segoe UI Symbol"/>
              </a:rPr>
              <a:t>◈ </a:t>
            </a:r>
            <a:r>
              <a:rPr lang="en-US" sz="1700" dirty="0"/>
              <a:t>Grassroots lobbying consists of “attempts to influence legislation through an attempt to affect the opinions of the general public or any segment of the public.” </a:t>
            </a:r>
            <a:r>
              <a:rPr lang="en-US" sz="1700" dirty="0" smtClean="0"/>
              <a:t>All </a:t>
            </a:r>
            <a:r>
              <a:rPr lang="en-US" sz="1700" dirty="0"/>
              <a:t>other lobbying is considered to be “direct lobbying.” </a:t>
            </a:r>
            <a:br>
              <a:rPr lang="en-US" sz="1700" dirty="0"/>
            </a:br>
            <a:r>
              <a:rPr lang="en-US" sz="1700" dirty="0" smtClean="0">
                <a:ea typeface="Segoe UI Symbol"/>
              </a:rPr>
              <a:t>◈ </a:t>
            </a:r>
            <a:r>
              <a:rPr lang="en-US" sz="1700" dirty="0" smtClean="0"/>
              <a:t>A </a:t>
            </a:r>
            <a:r>
              <a:rPr lang="en-US" sz="1700" dirty="0"/>
              <a:t>communication will be considered grass roots lobbying if it meets each </a:t>
            </a:r>
            <a:r>
              <a:rPr lang="en-US" sz="1700" dirty="0" smtClean="0"/>
              <a:t>of </a:t>
            </a:r>
            <a:r>
              <a:rPr lang="en-US" sz="1700" dirty="0"/>
              <a:t>three </a:t>
            </a:r>
            <a:r>
              <a:rPr lang="en-US" sz="1700" dirty="0" smtClean="0"/>
              <a:t>requirements:</a:t>
            </a:r>
            <a:br>
              <a:rPr lang="en-US" sz="1700" dirty="0" smtClean="0"/>
            </a:br>
            <a:r>
              <a:rPr lang="en-US" sz="1700" dirty="0"/>
              <a:t>	</a:t>
            </a:r>
            <a:r>
              <a:rPr lang="en-US" sz="1700" dirty="0" smtClean="0"/>
              <a:t>     1) Refers to specific legislation.</a:t>
            </a:r>
            <a:br>
              <a:rPr lang="en-US" sz="1700" dirty="0" smtClean="0"/>
            </a:br>
            <a:r>
              <a:rPr lang="en-US" sz="1700" dirty="0"/>
              <a:t>	 </a:t>
            </a:r>
            <a:r>
              <a:rPr lang="en-US" sz="1700" dirty="0" smtClean="0"/>
              <a:t>    2) Reflects a view on such legislation.</a:t>
            </a:r>
            <a:br>
              <a:rPr lang="en-US" sz="1700" dirty="0" smtClean="0"/>
            </a:br>
            <a:r>
              <a:rPr lang="en-US" sz="1700" dirty="0"/>
              <a:t>	 </a:t>
            </a:r>
            <a:r>
              <a:rPr lang="en-US" sz="1700" dirty="0" smtClean="0"/>
              <a:t>    3) “Call to action” requirement:  Encourages the recipient of the communication to 	     take action with respect to such legislation. This requirement has one of the 	 	     following aspects:</a:t>
            </a:r>
            <a:br>
              <a:rPr lang="en-US" sz="1700" dirty="0" smtClean="0"/>
            </a:br>
            <a:r>
              <a:rPr lang="en-US" sz="1700" dirty="0"/>
              <a:t>		</a:t>
            </a:r>
            <a:r>
              <a:rPr lang="en-US" sz="1700" dirty="0" err="1" smtClean="0"/>
              <a:t>i</a:t>
            </a:r>
            <a:r>
              <a:rPr lang="en-US" sz="1700" dirty="0" smtClean="0"/>
              <a:t>.  states that the recipient should contact the person who might affect the 		legislation;</a:t>
            </a:r>
            <a:br>
              <a:rPr lang="en-US" sz="1700" dirty="0" smtClean="0"/>
            </a:br>
            <a:r>
              <a:rPr lang="en-US" sz="1700" dirty="0"/>
              <a:t>	</a:t>
            </a:r>
            <a:r>
              <a:rPr lang="en-US" sz="1700" dirty="0" smtClean="0"/>
              <a:t>	ii.  states the address, telephone number, or similar information of such a 		person;</a:t>
            </a:r>
            <a:br>
              <a:rPr lang="en-US" sz="1700" dirty="0" smtClean="0"/>
            </a:br>
            <a:r>
              <a:rPr lang="en-US" sz="1700" dirty="0"/>
              <a:t>	</a:t>
            </a:r>
            <a:r>
              <a:rPr lang="en-US" sz="1700" dirty="0" smtClean="0"/>
              <a:t>	iii. </a:t>
            </a:r>
            <a:r>
              <a:rPr lang="en-US" sz="1700" dirty="0"/>
              <a:t>p</a:t>
            </a:r>
            <a:r>
              <a:rPr lang="en-US" sz="1700" dirty="0" smtClean="0"/>
              <a:t>rovides </a:t>
            </a:r>
            <a:r>
              <a:rPr lang="en-US" sz="1700" dirty="0"/>
              <a:t>a petition, tear-off postcard, or similar material for </a:t>
            </a:r>
            <a:r>
              <a:rPr lang="en-US" sz="1700" dirty="0" smtClean="0"/>
              <a:t>			the</a:t>
            </a:r>
            <a:r>
              <a:rPr lang="en-US" sz="1700" dirty="0"/>
              <a:t> recipient to communicate with such a </a:t>
            </a:r>
            <a:r>
              <a:rPr lang="en-US" sz="1700" dirty="0" smtClean="0"/>
              <a:t>person; or</a:t>
            </a:r>
            <a:br>
              <a:rPr lang="en-US" sz="1700" dirty="0" smtClean="0"/>
            </a:br>
            <a:r>
              <a:rPr lang="en-US" sz="1700" dirty="0"/>
              <a:t>	</a:t>
            </a:r>
            <a:r>
              <a:rPr lang="en-US" sz="1700" dirty="0" smtClean="0"/>
              <a:t>	iv. </a:t>
            </a:r>
            <a:r>
              <a:rPr lang="en-US" sz="1700" dirty="0"/>
              <a:t>specifically identifies one or more legislators who will vote on the </a:t>
            </a:r>
            <a:r>
              <a:rPr lang="en-US" sz="1700" dirty="0" smtClean="0"/>
              <a:t>			legislation </a:t>
            </a:r>
            <a:r>
              <a:rPr lang="en-US" sz="1700" dirty="0"/>
              <a:t>as: opposing the organization’s view with respect to the </a:t>
            </a:r>
            <a:r>
              <a:rPr lang="en-US" sz="1700" dirty="0" smtClean="0"/>
              <a:t>			legislation</a:t>
            </a:r>
            <a:r>
              <a:rPr lang="en-US" sz="1700" dirty="0"/>
              <a:t>; being undecided with respect to the legislation; being the </a:t>
            </a:r>
            <a:r>
              <a:rPr lang="en-US" sz="1700" dirty="0" smtClean="0"/>
              <a:t>			recipient’s </a:t>
            </a:r>
            <a:r>
              <a:rPr lang="en-US" sz="1700" dirty="0"/>
              <a:t>representative in the legislature; or being a member of the </a:t>
            </a:r>
            <a:r>
              <a:rPr lang="en-US" sz="1700" dirty="0" smtClean="0"/>
              <a:t>			legislative </a:t>
            </a:r>
            <a:r>
              <a:rPr lang="en-US" sz="1700" dirty="0"/>
              <a:t>committee or subcommittee that will consider the legislation. </a:t>
            </a:r>
            <a:r>
              <a:rPr lang="en-US" sz="1800" dirty="0"/>
              <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26</a:t>
            </a:fld>
            <a:endParaRPr lang="en-US"/>
          </a:p>
        </p:txBody>
      </p:sp>
    </p:spTree>
    <p:extLst>
      <p:ext uri="{BB962C8B-B14F-4D97-AF65-F5344CB8AC3E}">
        <p14:creationId xmlns:p14="http://schemas.microsoft.com/office/powerpoint/2010/main" val="1789305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a:bodyPr>
          <a:lstStyle/>
          <a:p>
            <a:pPr algn="l"/>
            <a:r>
              <a:rPr lang="en-US" sz="2000" dirty="0"/>
              <a:t>Educational vs. Limited Lobbying Activities, cont’d</a:t>
            </a:r>
            <a:br>
              <a:rPr lang="en-US" sz="2000" dirty="0"/>
            </a:br>
            <a:r>
              <a:rPr lang="en-US" sz="2000" dirty="0"/>
              <a:t/>
            </a:r>
            <a:br>
              <a:rPr lang="en-US" sz="2000" dirty="0"/>
            </a:br>
            <a:r>
              <a:rPr lang="en-US" sz="1800" dirty="0"/>
              <a:t>Lobbying Election Regime for Public Charities, </a:t>
            </a:r>
            <a:r>
              <a:rPr lang="en-US" sz="1800" dirty="0" smtClean="0"/>
              <a:t>cont’d</a:t>
            </a:r>
            <a:br>
              <a:rPr lang="en-US" sz="1800" dirty="0" smtClean="0"/>
            </a:br>
            <a:r>
              <a:rPr lang="en-US" sz="1800" dirty="0" smtClean="0"/>
              <a:t/>
            </a:r>
            <a:br>
              <a:rPr lang="en-US" sz="1800" dirty="0" smtClean="0"/>
            </a:br>
            <a:r>
              <a:rPr lang="en-US" sz="1800" dirty="0" smtClean="0"/>
              <a:t>Section </a:t>
            </a:r>
            <a:r>
              <a:rPr lang="en-US" sz="1800" dirty="0"/>
              <a:t>501(h), cont’d</a:t>
            </a:r>
            <a:br>
              <a:rPr lang="en-US" sz="1800" dirty="0"/>
            </a:br>
            <a:r>
              <a:rPr lang="en-US" sz="1800" dirty="0"/>
              <a:t> </a:t>
            </a:r>
            <a:r>
              <a:rPr lang="en-US" sz="1800" dirty="0">
                <a:ea typeface="Segoe UI Symbol"/>
              </a:rPr>
              <a:t>◈ </a:t>
            </a:r>
            <a:r>
              <a:rPr lang="en-US" sz="1800" dirty="0" smtClean="0">
                <a:ea typeface="Segoe UI Symbol"/>
              </a:rPr>
              <a:t>A communication that contains a call to action on the basis of any one of the first three of the criteria cannot qualify for the exception from lobbying for nonpartisan analysis, study, or research.</a:t>
            </a:r>
            <a:br>
              <a:rPr lang="en-US" sz="1800" dirty="0" smtClean="0">
                <a:ea typeface="Segoe UI Symbol"/>
              </a:rPr>
            </a:br>
            <a:r>
              <a:rPr lang="en-US" sz="1800" dirty="0" smtClean="0">
                <a:ea typeface="Segoe UI Symbol"/>
              </a:rPr>
              <a:t>◈ </a:t>
            </a:r>
            <a:r>
              <a:rPr lang="en-US" sz="1800" dirty="0"/>
              <a:t>Certain mass media advertisements that would not otherwise be grassroots lobbying </a:t>
            </a:r>
            <a:r>
              <a:rPr lang="en-US" sz="1800" dirty="0" smtClean="0"/>
              <a:t>because they do not contain a call to action can </a:t>
            </a:r>
            <a:r>
              <a:rPr lang="en-US" sz="1800" dirty="0"/>
              <a:t>be considered grassroots lobbying if they appear two weeks before a vote and concern themselves with a highly publicized piece of </a:t>
            </a:r>
            <a:r>
              <a:rPr lang="en-US" sz="1800" dirty="0" smtClean="0"/>
              <a:t>legislation.</a:t>
            </a:r>
            <a:br>
              <a:rPr lang="en-US" sz="1800" dirty="0" smtClean="0"/>
            </a:br>
            <a:r>
              <a:rPr lang="en-US" sz="1800" dirty="0" smtClean="0">
                <a:ea typeface="Segoe UI Symbol"/>
              </a:rPr>
              <a:t>◈ Any costs incurred by volunteers in carrying on a lobbying activity are not lobbying expenditures.</a:t>
            </a:r>
            <a:r>
              <a:rPr lang="en-US" sz="1800" dirty="0">
                <a:ea typeface="Segoe UI Symbol"/>
              </a:rPr>
              <a:t/>
            </a:r>
            <a:br>
              <a:rPr lang="en-US" sz="1800" dirty="0">
                <a:ea typeface="Segoe UI Symbol"/>
              </a:rPr>
            </a:br>
            <a:r>
              <a:rPr lang="en-US" sz="1800" dirty="0" smtClean="0"/>
              <a:t/>
            </a:r>
            <a:br>
              <a:rPr lang="en-US" sz="1800" dirty="0" smtClean="0"/>
            </a:br>
            <a:r>
              <a:rPr lang="en-US" sz="1800" dirty="0"/>
              <a:t/>
            </a:r>
            <a:br>
              <a:rPr lang="en-US" sz="1800" dirty="0"/>
            </a:b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27</a:t>
            </a:fld>
            <a:endParaRPr lang="en-US"/>
          </a:p>
        </p:txBody>
      </p:sp>
    </p:spTree>
    <p:extLst>
      <p:ext uri="{BB962C8B-B14F-4D97-AF65-F5344CB8AC3E}">
        <p14:creationId xmlns:p14="http://schemas.microsoft.com/office/powerpoint/2010/main" val="4093932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2000" dirty="0"/>
              <a:t>Educational vs. Limited Lobbying Activities, cont’d</a:t>
            </a:r>
            <a:br>
              <a:rPr lang="en-US" sz="2000" dirty="0"/>
            </a:br>
            <a:r>
              <a:rPr lang="en-US" sz="2000" dirty="0"/>
              <a:t/>
            </a:r>
            <a:br>
              <a:rPr lang="en-US" sz="2000" dirty="0"/>
            </a:br>
            <a:r>
              <a:rPr lang="en-US" sz="1800" dirty="0"/>
              <a:t>Private </a:t>
            </a:r>
            <a:r>
              <a:rPr lang="en-US" sz="1800" dirty="0" smtClean="0"/>
              <a:t>Foundations</a:t>
            </a:r>
            <a:br>
              <a:rPr lang="en-US" sz="1800" dirty="0" smtClean="0"/>
            </a:br>
            <a:r>
              <a:rPr lang="en-US" sz="1800" dirty="0"/>
              <a:t/>
            </a:r>
            <a:br>
              <a:rPr lang="en-US" sz="1800" dirty="0"/>
            </a:br>
            <a:r>
              <a:rPr lang="en-US" sz="1800" dirty="0"/>
              <a:t> </a:t>
            </a:r>
            <a:r>
              <a:rPr lang="en-US" sz="1800" dirty="0" smtClean="0">
                <a:ea typeface="Segoe UI Symbol"/>
              </a:rPr>
              <a:t>◈ </a:t>
            </a:r>
            <a:r>
              <a:rPr lang="en-US" sz="1800" dirty="0"/>
              <a:t>Any lobbying expenditures are deemed to be taxable expenditures under section 4945(d)(1) and subject to the excise tax imposed by section 4945(a). </a:t>
            </a:r>
            <a:r>
              <a:rPr lang="en-US" sz="1800" dirty="0" smtClean="0"/>
              <a:t/>
            </a:r>
            <a:br>
              <a:rPr lang="en-US" sz="1800" dirty="0" smtClean="0"/>
            </a:br>
            <a:r>
              <a:rPr lang="en-US" sz="1800" dirty="0" smtClean="0">
                <a:ea typeface="Segoe UI Symbol"/>
              </a:rPr>
              <a:t>◈ </a:t>
            </a:r>
            <a:r>
              <a:rPr lang="en-US" sz="1800" dirty="0"/>
              <a:t>A grant by a private foundation to fund a specific project of a public charity is not a taxable expenditure, even if the public charity engages in lobbying activities as part of the project, if the following requirements are </a:t>
            </a:r>
            <a:r>
              <a:rPr lang="en-US" sz="1800" dirty="0" smtClean="0"/>
              <a:t>met:</a:t>
            </a:r>
            <a:br>
              <a:rPr lang="en-US" sz="1800" dirty="0" smtClean="0"/>
            </a:br>
            <a:r>
              <a:rPr lang="en-US" sz="1800" dirty="0"/>
              <a:t>	</a:t>
            </a:r>
            <a:r>
              <a:rPr lang="en-US" sz="1800" dirty="0" smtClean="0"/>
              <a:t>1) The </a:t>
            </a:r>
            <a:r>
              <a:rPr lang="en-US" sz="1800" dirty="0"/>
              <a:t>grant is not earmarked to be used in an attempt to influence </a:t>
            </a:r>
            <a:r>
              <a:rPr lang="en-US" sz="1800" dirty="0" smtClean="0"/>
              <a:t>	legislation</a:t>
            </a:r>
            <a:r>
              <a:rPr lang="en-US" sz="1800" dirty="0"/>
              <a:t>; and </a:t>
            </a:r>
            <a:br>
              <a:rPr lang="en-US" sz="1800" dirty="0"/>
            </a:br>
            <a:r>
              <a:rPr lang="en-US" sz="1800" dirty="0" smtClean="0"/>
              <a:t>	2)The </a:t>
            </a:r>
            <a:r>
              <a:rPr lang="en-US" sz="1800" dirty="0"/>
              <a:t>sum of all grants made by the private foundation for the same project </a:t>
            </a:r>
            <a:r>
              <a:rPr lang="en-US" sz="1800" dirty="0" smtClean="0"/>
              <a:t>	for </a:t>
            </a:r>
            <a:r>
              <a:rPr lang="en-US" sz="1800" dirty="0"/>
              <a:t>the same year does not exceed the amount budgeted for the year of the </a:t>
            </a:r>
            <a:r>
              <a:rPr lang="en-US" sz="1800" dirty="0" smtClean="0"/>
              <a:t>	grant </a:t>
            </a:r>
            <a:r>
              <a:rPr lang="en-US" sz="1800" dirty="0"/>
              <a:t>by the grantee organization for activities of the project that are not </a:t>
            </a:r>
            <a:r>
              <a:rPr lang="en-US" sz="1800" dirty="0" smtClean="0"/>
              <a:t>	attempts </a:t>
            </a:r>
            <a:r>
              <a:rPr lang="en-US" sz="1800" dirty="0"/>
              <a:t>to influence legislation.</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28</a:t>
            </a:fld>
            <a:endParaRPr lang="en-US"/>
          </a:p>
        </p:txBody>
      </p:sp>
    </p:spTree>
    <p:extLst>
      <p:ext uri="{BB962C8B-B14F-4D97-AF65-F5344CB8AC3E}">
        <p14:creationId xmlns:p14="http://schemas.microsoft.com/office/powerpoint/2010/main" val="1678445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a:bodyPr>
          <a:lstStyle/>
          <a:p>
            <a:pPr algn="l"/>
            <a:r>
              <a:rPr lang="en-US" sz="2000" dirty="0" smtClean="0"/>
              <a:t>Role </a:t>
            </a:r>
            <a:r>
              <a:rPr lang="en-US" sz="2000" dirty="0"/>
              <a:t>of a Section 501(c)(4) (Social Welfare</a:t>
            </a:r>
            <a:r>
              <a:rPr lang="en-US" sz="2000"/>
              <a:t>) </a:t>
            </a:r>
            <a:r>
              <a:rPr lang="en-US" sz="2000" smtClean="0"/>
              <a:t>Organization:</a:t>
            </a:r>
            <a:r>
              <a:rPr lang="en-US" sz="2000" dirty="0" smtClean="0"/>
              <a:t/>
            </a:r>
            <a:br>
              <a:rPr lang="en-US" sz="2000" dirty="0" smtClean="0"/>
            </a:br>
            <a:r>
              <a:rPr lang="en-US" sz="1800" dirty="0" smtClean="0"/>
              <a:t/>
            </a:r>
            <a:br>
              <a:rPr lang="en-US" sz="1800" dirty="0" smtClean="0"/>
            </a:br>
            <a:r>
              <a:rPr lang="en-US" sz="1800" dirty="0" smtClean="0">
                <a:ea typeface="Segoe UI Symbol"/>
              </a:rPr>
              <a:t>◈</a:t>
            </a:r>
            <a:r>
              <a:rPr lang="en-US" sz="1800" dirty="0"/>
              <a:t> “Social welfare” generally means the promotion of social improvements and civic betterment. </a:t>
            </a:r>
            <a:r>
              <a:rPr lang="en-US" sz="1800" dirty="0" smtClean="0"/>
              <a:t/>
            </a:r>
            <a:br>
              <a:rPr lang="en-US" sz="1800" dirty="0" smtClean="0"/>
            </a:br>
            <a:r>
              <a:rPr lang="en-US" sz="1800" dirty="0" smtClean="0">
                <a:ea typeface="Segoe UI Symbol"/>
              </a:rPr>
              <a:t>◈ </a:t>
            </a:r>
            <a:r>
              <a:rPr lang="en-US" sz="1800" dirty="0" smtClean="0"/>
              <a:t>Educational activities:  can </a:t>
            </a:r>
            <a:r>
              <a:rPr lang="en-US" sz="1800" dirty="0"/>
              <a:t>engage in limitless educational activities. </a:t>
            </a:r>
            <a:r>
              <a:rPr lang="en-US" sz="1800" dirty="0" smtClean="0">
                <a:ea typeface="Segoe UI Symbol"/>
              </a:rPr>
              <a:t/>
            </a:r>
            <a:br>
              <a:rPr lang="en-US" sz="1800" dirty="0" smtClean="0">
                <a:ea typeface="Segoe UI Symbol"/>
              </a:rPr>
            </a:br>
            <a:r>
              <a:rPr lang="en-US" sz="1800" dirty="0" smtClean="0">
                <a:ea typeface="Segoe UI Symbol"/>
              </a:rPr>
              <a:t>◈ </a:t>
            </a:r>
            <a:r>
              <a:rPr lang="en-US" sz="1800" dirty="0" smtClean="0"/>
              <a:t>Lobbying activities:  may </a:t>
            </a:r>
            <a:r>
              <a:rPr lang="en-US" sz="1800" dirty="0"/>
              <a:t>engage in unlimited lobbying activities.  Indeed, lobbying may be its only activity</a:t>
            </a:r>
            <a:r>
              <a:rPr lang="en-US" sz="1800" dirty="0" smtClean="0">
                <a:ea typeface="Segoe UI Symbol"/>
              </a:rPr>
              <a:t/>
            </a:r>
            <a:br>
              <a:rPr lang="en-US" sz="1800" dirty="0" smtClean="0">
                <a:ea typeface="Segoe UI Symbol"/>
              </a:rPr>
            </a:br>
            <a:r>
              <a:rPr lang="en-US" sz="1800" dirty="0" smtClean="0">
                <a:ea typeface="Segoe UI Symbol"/>
              </a:rPr>
              <a:t>◈</a:t>
            </a:r>
            <a:r>
              <a:rPr lang="en-US" sz="1800" dirty="0"/>
              <a:t> Political activities:  </a:t>
            </a:r>
            <a:r>
              <a:rPr lang="en-US" sz="1800" dirty="0" smtClean="0"/>
              <a:t>may </a:t>
            </a:r>
            <a:r>
              <a:rPr lang="en-US" sz="1800" dirty="0"/>
              <a:t>conduct political campaign activities and may establish a political organization described in section 527(e), as long as political campaign activity is not the primary </a:t>
            </a:r>
            <a:r>
              <a:rPr lang="en-US" sz="1800" dirty="0" smtClean="0"/>
              <a:t>activity.</a:t>
            </a:r>
            <a:r>
              <a:rPr lang="en-US" sz="1800" dirty="0"/>
              <a:t/>
            </a:r>
            <a:br>
              <a:rPr lang="en-US" sz="1800" dirty="0"/>
            </a:br>
            <a:endParaRPr lang="en-US" sz="18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29</a:t>
            </a:fld>
            <a:endParaRPr lang="en-US"/>
          </a:p>
        </p:txBody>
      </p:sp>
    </p:spTree>
    <p:extLst>
      <p:ext uri="{BB962C8B-B14F-4D97-AF65-F5344CB8AC3E}">
        <p14:creationId xmlns:p14="http://schemas.microsoft.com/office/powerpoint/2010/main" val="396580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22313" y="5768975"/>
            <a:ext cx="7772400" cy="45719"/>
          </a:xfrm>
        </p:spPr>
        <p:txBody>
          <a:bodyPr>
            <a:normAutofit fontScale="90000"/>
          </a:bodyPr>
          <a:lstStyle/>
          <a:p>
            <a:endParaRPr lang="en-US" dirty="0"/>
          </a:p>
        </p:txBody>
      </p:sp>
      <p:sp>
        <p:nvSpPr>
          <p:cNvPr id="3" name="Text Placeholder 2"/>
          <p:cNvSpPr>
            <a:spLocks noGrp="1"/>
          </p:cNvSpPr>
          <p:nvPr>
            <p:ph type="body" idx="1"/>
          </p:nvPr>
        </p:nvSpPr>
        <p:spPr>
          <a:xfrm>
            <a:off x="722313" y="381000"/>
            <a:ext cx="7772400" cy="5181600"/>
          </a:xfrm>
        </p:spPr>
        <p:txBody>
          <a:bodyPr>
            <a:normAutofit fontScale="92500" lnSpcReduction="10000"/>
          </a:bodyPr>
          <a:lstStyle/>
          <a:p>
            <a:r>
              <a:rPr lang="en-US" sz="2200" dirty="0" smtClean="0">
                <a:solidFill>
                  <a:schemeClr val="tx1"/>
                </a:solidFill>
              </a:rPr>
              <a:t>Creating and Operating a 501(c)(3) Organization:</a:t>
            </a:r>
          </a:p>
          <a:p>
            <a:endParaRPr lang="en-US" dirty="0">
              <a:solidFill>
                <a:schemeClr val="tx1"/>
              </a:solidFill>
            </a:endParaRPr>
          </a:p>
          <a:p>
            <a:r>
              <a:rPr lang="en-US" sz="1900" dirty="0">
                <a:solidFill>
                  <a:schemeClr val="tx1"/>
                </a:solidFill>
                <a:ea typeface="Segoe UI Symbol"/>
              </a:rPr>
              <a:t>◈</a:t>
            </a:r>
            <a:r>
              <a:rPr lang="en-US" sz="1900" dirty="0" smtClean="0">
                <a:solidFill>
                  <a:schemeClr val="tx1"/>
                </a:solidFill>
              </a:rPr>
              <a:t>  </a:t>
            </a:r>
            <a:r>
              <a:rPr lang="en-US" sz="1900" dirty="0">
                <a:solidFill>
                  <a:schemeClr val="tx1"/>
                </a:solidFill>
              </a:rPr>
              <a:t>District of Columbia Requirements: Incorporation, application for tax exemption, and the obtaining of a </a:t>
            </a:r>
            <a:r>
              <a:rPr lang="en-US" sz="1900" dirty="0" smtClean="0">
                <a:solidFill>
                  <a:schemeClr val="tx1"/>
                </a:solidFill>
              </a:rPr>
              <a:t>charitable solicitation </a:t>
            </a:r>
            <a:r>
              <a:rPr lang="en-US" sz="1900" dirty="0">
                <a:solidFill>
                  <a:schemeClr val="tx1"/>
                </a:solidFill>
              </a:rPr>
              <a:t>license.</a:t>
            </a:r>
            <a:endParaRPr lang="en-US" sz="1900" dirty="0" smtClean="0">
              <a:solidFill>
                <a:schemeClr val="tx1"/>
              </a:solidFill>
            </a:endParaRPr>
          </a:p>
          <a:p>
            <a:r>
              <a:rPr lang="en-US" sz="1900" dirty="0">
                <a:solidFill>
                  <a:schemeClr val="tx1"/>
                </a:solidFill>
                <a:ea typeface="Segoe UI Symbol"/>
              </a:rPr>
              <a:t>◈</a:t>
            </a:r>
            <a:r>
              <a:rPr lang="en-US" sz="1900" dirty="0" smtClean="0">
                <a:solidFill>
                  <a:schemeClr val="tx1"/>
                </a:solidFill>
              </a:rPr>
              <a:t>  Federal Requirements:  </a:t>
            </a:r>
          </a:p>
          <a:p>
            <a:r>
              <a:rPr lang="en-US" sz="1900" dirty="0">
                <a:solidFill>
                  <a:schemeClr val="tx1"/>
                </a:solidFill>
              </a:rPr>
              <a:t>	</a:t>
            </a:r>
            <a:r>
              <a:rPr lang="en-US" sz="1900" dirty="0">
                <a:solidFill>
                  <a:schemeClr val="tx1"/>
                </a:solidFill>
                <a:ea typeface="Segoe UI Symbol"/>
              </a:rPr>
              <a:t> </a:t>
            </a:r>
            <a:r>
              <a:rPr lang="en-US" sz="1900" dirty="0" smtClean="0">
                <a:solidFill>
                  <a:schemeClr val="tx1"/>
                </a:solidFill>
                <a:ea typeface="Segoe UI Symbol"/>
              </a:rPr>
              <a:t>◈ Organizational test:  certain provisions in the articles of 	incorporation</a:t>
            </a:r>
          </a:p>
          <a:p>
            <a:r>
              <a:rPr lang="en-US" sz="1900" dirty="0">
                <a:solidFill>
                  <a:schemeClr val="tx1"/>
                </a:solidFill>
                <a:ea typeface="Segoe UI Symbol"/>
              </a:rPr>
              <a:t>	 </a:t>
            </a:r>
            <a:r>
              <a:rPr lang="en-US" sz="1900" dirty="0" smtClean="0">
                <a:solidFill>
                  <a:schemeClr val="tx1"/>
                </a:solidFill>
                <a:ea typeface="Segoe UI Symbol"/>
              </a:rPr>
              <a:t>◈ Operational test:  				</a:t>
            </a:r>
          </a:p>
          <a:p>
            <a:r>
              <a:rPr lang="en-US" sz="1900" dirty="0">
                <a:solidFill>
                  <a:schemeClr val="tx1"/>
                </a:solidFill>
                <a:ea typeface="Segoe UI Symbol"/>
              </a:rPr>
              <a:t>	</a:t>
            </a:r>
            <a:r>
              <a:rPr lang="en-US" sz="1900" dirty="0" smtClean="0">
                <a:solidFill>
                  <a:schemeClr val="tx1"/>
                </a:solidFill>
                <a:ea typeface="Segoe UI Symbol"/>
              </a:rPr>
              <a:t>	1) </a:t>
            </a:r>
            <a:r>
              <a:rPr lang="en-US" sz="1900" dirty="0">
                <a:solidFill>
                  <a:schemeClr val="tx1"/>
                </a:solidFill>
              </a:rPr>
              <a:t>primarily engaged in activities which accomplish one or </a:t>
            </a:r>
            <a:r>
              <a:rPr lang="en-US" sz="1900" dirty="0" smtClean="0">
                <a:solidFill>
                  <a:schemeClr val="tx1"/>
                </a:solidFill>
              </a:rPr>
              <a:t>			more exempt </a:t>
            </a:r>
            <a:r>
              <a:rPr lang="en-US" sz="1900" dirty="0">
                <a:solidFill>
                  <a:schemeClr val="tx1"/>
                </a:solidFill>
              </a:rPr>
              <a:t>purposes </a:t>
            </a:r>
            <a:endParaRPr lang="en-US" sz="1900" dirty="0" smtClean="0">
              <a:solidFill>
                <a:schemeClr val="tx1"/>
              </a:solidFill>
            </a:endParaRPr>
          </a:p>
          <a:p>
            <a:r>
              <a:rPr lang="en-US" sz="1900" dirty="0">
                <a:solidFill>
                  <a:schemeClr val="tx1"/>
                </a:solidFill>
              </a:rPr>
              <a:t>	</a:t>
            </a:r>
            <a:r>
              <a:rPr lang="en-US" sz="1900" dirty="0" smtClean="0">
                <a:solidFill>
                  <a:schemeClr val="tx1"/>
                </a:solidFill>
              </a:rPr>
              <a:t>	2) </a:t>
            </a:r>
            <a:r>
              <a:rPr lang="en-US" sz="1900" dirty="0">
                <a:solidFill>
                  <a:schemeClr val="tx1"/>
                </a:solidFill>
              </a:rPr>
              <a:t>net earnings must not be distributed in whole or in part to </a:t>
            </a:r>
            <a:r>
              <a:rPr lang="en-US" sz="1900" dirty="0" smtClean="0">
                <a:solidFill>
                  <a:schemeClr val="tx1"/>
                </a:solidFill>
              </a:rPr>
              <a:t>		the benefit of </a:t>
            </a:r>
            <a:r>
              <a:rPr lang="en-US" sz="1900" dirty="0">
                <a:solidFill>
                  <a:schemeClr val="tx1"/>
                </a:solidFill>
              </a:rPr>
              <a:t>private shareholders or </a:t>
            </a:r>
            <a:r>
              <a:rPr lang="en-US" sz="1900" dirty="0" smtClean="0">
                <a:solidFill>
                  <a:schemeClr val="tx1"/>
                </a:solidFill>
              </a:rPr>
              <a:t>individuals</a:t>
            </a:r>
          </a:p>
          <a:p>
            <a:r>
              <a:rPr lang="en-US" sz="1900" dirty="0">
                <a:solidFill>
                  <a:schemeClr val="tx1"/>
                </a:solidFill>
              </a:rPr>
              <a:t>	</a:t>
            </a:r>
            <a:r>
              <a:rPr lang="en-US" sz="1900" dirty="0" smtClean="0">
                <a:solidFill>
                  <a:schemeClr val="tx1"/>
                </a:solidFill>
              </a:rPr>
              <a:t>	3) </a:t>
            </a:r>
            <a:r>
              <a:rPr lang="en-US" sz="1900" dirty="0">
                <a:solidFill>
                  <a:schemeClr val="tx1"/>
                </a:solidFill>
              </a:rPr>
              <a:t>must not be an ‘action’ organization, </a:t>
            </a:r>
            <a:r>
              <a:rPr lang="en-US" sz="1900" i="1" dirty="0">
                <a:solidFill>
                  <a:schemeClr val="tx1"/>
                </a:solidFill>
              </a:rPr>
              <a:t>i.e.</a:t>
            </a:r>
            <a:r>
              <a:rPr lang="en-US" sz="1900" dirty="0">
                <a:solidFill>
                  <a:schemeClr val="tx1"/>
                </a:solidFill>
              </a:rPr>
              <a:t>, one which </a:t>
            </a:r>
            <a:r>
              <a:rPr lang="en-US" sz="1900" dirty="0" smtClean="0">
                <a:solidFill>
                  <a:schemeClr val="tx1"/>
                </a:solidFill>
              </a:rPr>
              <a:t>			devotes </a:t>
            </a:r>
            <a:r>
              <a:rPr lang="en-US" sz="1900" dirty="0">
                <a:solidFill>
                  <a:schemeClr val="tx1"/>
                </a:solidFill>
              </a:rPr>
              <a:t>a </a:t>
            </a:r>
            <a:r>
              <a:rPr lang="en-US" sz="1900" dirty="0" smtClean="0">
                <a:solidFill>
                  <a:schemeClr val="tx1"/>
                </a:solidFill>
              </a:rPr>
              <a:t>substantial </a:t>
            </a:r>
            <a:r>
              <a:rPr lang="en-US" sz="1900" dirty="0">
                <a:solidFill>
                  <a:schemeClr val="tx1"/>
                </a:solidFill>
              </a:rPr>
              <a:t>part of its activities to attempting to </a:t>
            </a:r>
            <a:r>
              <a:rPr lang="en-US" sz="1900" dirty="0" smtClean="0">
                <a:solidFill>
                  <a:schemeClr val="tx1"/>
                </a:solidFill>
              </a:rPr>
              <a:t>			influence	legislation</a:t>
            </a:r>
            <a:r>
              <a:rPr lang="en-US" sz="1900" dirty="0">
                <a:solidFill>
                  <a:schemeClr val="tx1"/>
                </a:solidFill>
              </a:rPr>
              <a:t>, </a:t>
            </a:r>
            <a:r>
              <a:rPr lang="en-US" sz="1900" dirty="0" smtClean="0">
                <a:solidFill>
                  <a:schemeClr val="tx1"/>
                </a:solidFill>
              </a:rPr>
              <a:t>or participates </a:t>
            </a:r>
            <a:r>
              <a:rPr lang="en-US" sz="1900" dirty="0">
                <a:solidFill>
                  <a:schemeClr val="tx1"/>
                </a:solidFill>
              </a:rPr>
              <a:t>or intervenes, directly or </a:t>
            </a:r>
            <a:r>
              <a:rPr lang="en-US" sz="1900" dirty="0" smtClean="0">
                <a:solidFill>
                  <a:schemeClr val="tx1"/>
                </a:solidFill>
              </a:rPr>
              <a:t>		indirectly</a:t>
            </a:r>
            <a:r>
              <a:rPr lang="en-US" sz="1900" dirty="0">
                <a:solidFill>
                  <a:schemeClr val="tx1"/>
                </a:solidFill>
              </a:rPr>
              <a:t>, in </a:t>
            </a:r>
            <a:r>
              <a:rPr lang="en-US" sz="1900" dirty="0" smtClean="0">
                <a:solidFill>
                  <a:schemeClr val="tx1"/>
                </a:solidFill>
              </a:rPr>
              <a:t>any political campaign.</a:t>
            </a:r>
          </a:p>
          <a:p>
            <a:r>
              <a:rPr lang="en-US" sz="1800" dirty="0">
                <a:solidFill>
                  <a:schemeClr val="tx1"/>
                </a:solidFill>
              </a:rPr>
              <a:t>	</a:t>
            </a:r>
            <a:endParaRPr lang="en-US" sz="1800" dirty="0" smtClean="0">
              <a:solidFill>
                <a:schemeClr val="tx1"/>
              </a:solidFill>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3</a:t>
            </a:fld>
            <a:endParaRPr lang="en-US"/>
          </a:p>
        </p:txBody>
      </p:sp>
    </p:spTree>
    <p:extLst>
      <p:ext uri="{BB962C8B-B14F-4D97-AF65-F5344CB8AC3E}">
        <p14:creationId xmlns:p14="http://schemas.microsoft.com/office/powerpoint/2010/main" val="3057075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l"/>
            <a:r>
              <a:rPr lang="en-US" sz="2400" dirty="0" smtClean="0"/>
              <a:t>For more information, please feel free to contact us:</a:t>
            </a:r>
            <a:br>
              <a:rPr lang="en-US" sz="2400" dirty="0" smtClean="0"/>
            </a:br>
            <a:r>
              <a:rPr lang="en-US" sz="2400" dirty="0"/>
              <a:t/>
            </a:r>
            <a:br>
              <a:rPr lang="en-US" sz="2400" dirty="0"/>
            </a:br>
            <a:r>
              <a:rPr lang="en-US" sz="2400" dirty="0" smtClean="0"/>
              <a:t>	Julian H. Spirer, Esq.</a:t>
            </a:r>
            <a:br>
              <a:rPr lang="en-US" sz="2400" dirty="0" smtClean="0"/>
            </a:br>
            <a:r>
              <a:rPr lang="en-US" sz="2400" dirty="0"/>
              <a:t>	</a:t>
            </a:r>
            <a:r>
              <a:rPr lang="en-US" sz="2400" dirty="0" smtClean="0"/>
              <a:t>Spirer Law Firm, P.C.</a:t>
            </a:r>
            <a:br>
              <a:rPr lang="en-US" sz="2400" dirty="0" smtClean="0"/>
            </a:br>
            <a:r>
              <a:rPr lang="en-US" sz="2400" dirty="0"/>
              <a:t>	</a:t>
            </a:r>
            <a:r>
              <a:rPr lang="en-US" sz="2400" dirty="0" smtClean="0"/>
              <a:t>7101 Wisconsin Avenue</a:t>
            </a:r>
            <a:br>
              <a:rPr lang="en-US" sz="2400" dirty="0" smtClean="0"/>
            </a:br>
            <a:r>
              <a:rPr lang="en-US" sz="2400" dirty="0" smtClean="0"/>
              <a:t>	Suite 1201</a:t>
            </a:r>
            <a:br>
              <a:rPr lang="en-US" sz="2400" dirty="0" smtClean="0"/>
            </a:br>
            <a:r>
              <a:rPr lang="en-US" sz="2400" dirty="0"/>
              <a:t>	</a:t>
            </a:r>
            <a:r>
              <a:rPr lang="en-US" sz="2400" dirty="0" smtClean="0"/>
              <a:t>Bethesda, Maryland 20814</a:t>
            </a:r>
            <a:br>
              <a:rPr lang="en-US" sz="2400" dirty="0" smtClean="0"/>
            </a:br>
            <a:r>
              <a:rPr lang="en-US" sz="2400" dirty="0"/>
              <a:t>	</a:t>
            </a:r>
            <a:r>
              <a:rPr lang="en-US" sz="2400" dirty="0" smtClean="0"/>
              <a:t>(301) 654-3300</a:t>
            </a:r>
            <a:br>
              <a:rPr lang="en-US" sz="2400" dirty="0" smtClean="0"/>
            </a:br>
            <a:r>
              <a:rPr lang="en-US" sz="2400" dirty="0"/>
              <a:t>	</a:t>
            </a:r>
            <a:r>
              <a:rPr lang="en-US" sz="2400" dirty="0" smtClean="0">
                <a:hlinkClick r:id="rId2"/>
              </a:rPr>
              <a:t>jspirer@spirerlaw.com</a:t>
            </a:r>
            <a:r>
              <a:rPr lang="en-US" sz="2400" dirty="0" smtClean="0"/>
              <a:t/>
            </a:r>
            <a:br>
              <a:rPr lang="en-US" sz="2400" dirty="0" smtClean="0"/>
            </a:br>
            <a:r>
              <a:rPr lang="en-US" sz="2400" dirty="0"/>
              <a:t>	</a:t>
            </a:r>
            <a:r>
              <a:rPr lang="en-US" sz="2400" dirty="0" smtClean="0"/>
              <a:t>www.spirerlaw.com</a:t>
            </a:r>
            <a:br>
              <a:rPr lang="en-US" sz="2400" dirty="0" smtClean="0"/>
            </a:br>
            <a:r>
              <a:rPr lang="en-US" sz="2400" dirty="0" smtClean="0"/>
              <a:t/>
            </a:r>
            <a:br>
              <a:rPr lang="en-US" sz="2400" dirty="0" smtClean="0"/>
            </a:br>
            <a:endParaRPr lang="en-US" sz="2400"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68F11A4-E53B-42CC-A557-B2AE4D115282}" type="slidenum">
              <a:rPr lang="en-US" smtClean="0"/>
              <a:t>30</a:t>
            </a:fld>
            <a:endParaRPr lang="en-US"/>
          </a:p>
        </p:txBody>
      </p:sp>
    </p:spTree>
    <p:extLst>
      <p:ext uri="{BB962C8B-B14F-4D97-AF65-F5344CB8AC3E}">
        <p14:creationId xmlns:p14="http://schemas.microsoft.com/office/powerpoint/2010/main" val="7135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gn="l"/>
            <a:r>
              <a:rPr lang="en-US" sz="2000" dirty="0" smtClean="0">
                <a:solidFill>
                  <a:schemeClr val="tx1"/>
                </a:solidFill>
              </a:rPr>
              <a:t>Distinction Between a Public Charity and a Private Foundation:</a:t>
            </a:r>
            <a:r>
              <a:rPr lang="en-US" dirty="0"/>
              <a:t/>
            </a:r>
            <a:br>
              <a:rPr lang="en-US" dirty="0"/>
            </a:br>
            <a:r>
              <a:rPr lang="en-US" dirty="0" smtClean="0"/>
              <a:t/>
            </a:r>
            <a:br>
              <a:rPr lang="en-US" dirty="0" smtClean="0"/>
            </a:br>
            <a:r>
              <a:rPr lang="en-US" sz="1800" dirty="0" smtClean="0">
                <a:solidFill>
                  <a:schemeClr val="tx1"/>
                </a:solidFill>
                <a:ea typeface="Segoe UI Symbol"/>
              </a:rPr>
              <a:t>◈</a:t>
            </a:r>
            <a:r>
              <a:rPr lang="en-US" sz="1800" dirty="0"/>
              <a:t> A (c)(3) organization will be treated as a private foundation unless it establishes its right to be considered a public charity</a:t>
            </a:r>
            <a:r>
              <a:rPr lang="en-US" sz="1800" dirty="0" smtClean="0">
                <a:solidFill>
                  <a:schemeClr val="tx1"/>
                </a:solidFill>
              </a:rPr>
              <a:t/>
            </a:r>
            <a:br>
              <a:rPr lang="en-US" sz="1800" dirty="0" smtClean="0">
                <a:solidFill>
                  <a:schemeClr val="tx1"/>
                </a:solidFill>
              </a:rPr>
            </a:br>
            <a:r>
              <a:rPr lang="en-US" sz="1800" dirty="0" smtClean="0">
                <a:solidFill>
                  <a:schemeClr val="tx1"/>
                </a:solidFill>
                <a:ea typeface="Segoe UI Symbol"/>
              </a:rPr>
              <a:t/>
            </a:r>
            <a:br>
              <a:rPr lang="en-US" sz="1800" dirty="0" smtClean="0">
                <a:solidFill>
                  <a:schemeClr val="tx1"/>
                </a:solidFill>
                <a:ea typeface="Segoe UI Symbol"/>
              </a:rPr>
            </a:br>
            <a:r>
              <a:rPr lang="en-US" sz="1800" dirty="0" smtClean="0">
                <a:solidFill>
                  <a:schemeClr val="tx1"/>
                </a:solidFill>
                <a:ea typeface="Segoe UI Symbol"/>
              </a:rPr>
              <a:t>◈</a:t>
            </a:r>
            <a:r>
              <a:rPr lang="en-US" sz="1800" dirty="0"/>
              <a:t> Categories of public </a:t>
            </a:r>
            <a:r>
              <a:rPr lang="en-US" sz="1800" dirty="0" smtClean="0"/>
              <a:t>charities:</a:t>
            </a:r>
            <a:br>
              <a:rPr lang="en-US" sz="1800" dirty="0" smtClean="0"/>
            </a:br>
            <a:r>
              <a:rPr lang="en-US" sz="1800" dirty="0"/>
              <a:t>	</a:t>
            </a:r>
            <a:r>
              <a:rPr lang="en-US" sz="1800" dirty="0" smtClean="0"/>
              <a:t>1) Churches</a:t>
            </a:r>
            <a:r>
              <a:rPr lang="en-US" sz="1800" dirty="0"/>
              <a:t>, hospitals, qualified medical research organizations affiliated </a:t>
            </a:r>
            <a:r>
              <a:rPr lang="en-US" sz="1800" dirty="0" smtClean="0"/>
              <a:t>	with </a:t>
            </a:r>
            <a:r>
              <a:rPr lang="en-US" sz="1800" dirty="0"/>
              <a:t>hospitals, schools, </a:t>
            </a:r>
            <a:r>
              <a:rPr lang="en-US" sz="1800" dirty="0" smtClean="0"/>
              <a:t>colleges, </a:t>
            </a:r>
            <a:r>
              <a:rPr lang="en-US" sz="1800" dirty="0"/>
              <a:t>and </a:t>
            </a:r>
            <a:r>
              <a:rPr lang="en-US" sz="1800" dirty="0" smtClean="0"/>
              <a:t>universities</a:t>
            </a:r>
            <a:br>
              <a:rPr lang="en-US" sz="1800" dirty="0" smtClean="0"/>
            </a:br>
            <a:r>
              <a:rPr lang="en-US" sz="1800" dirty="0"/>
              <a:t>	</a:t>
            </a:r>
            <a:r>
              <a:rPr lang="en-US" sz="1800" dirty="0" smtClean="0"/>
              <a:t>2) </a:t>
            </a:r>
            <a:r>
              <a:rPr lang="en-US" sz="1800" dirty="0"/>
              <a:t>Organizations that have an active program of fundraising and receive </a:t>
            </a:r>
            <a:r>
              <a:rPr lang="en-US" sz="1800" dirty="0" smtClean="0"/>
              <a:t>	contributions </a:t>
            </a:r>
            <a:r>
              <a:rPr lang="en-US" sz="1800" dirty="0"/>
              <a:t>from many </a:t>
            </a:r>
            <a:r>
              <a:rPr lang="en-US" sz="1800" dirty="0" smtClean="0"/>
              <a:t>sources</a:t>
            </a:r>
            <a:br>
              <a:rPr lang="en-US" sz="1800" dirty="0" smtClean="0"/>
            </a:br>
            <a:r>
              <a:rPr lang="en-US" sz="1800" dirty="0" smtClean="0"/>
              <a:t>	3) </a:t>
            </a:r>
            <a:r>
              <a:rPr lang="en-US" sz="1800" dirty="0"/>
              <a:t>Organizations that receive income from the conduct of activities in </a:t>
            </a:r>
            <a:r>
              <a:rPr lang="en-US" sz="1800" dirty="0" smtClean="0"/>
              <a:t>	furtherance </a:t>
            </a:r>
            <a:r>
              <a:rPr lang="en-US" sz="1800" dirty="0"/>
              <a:t>of the organization’s exempt </a:t>
            </a:r>
            <a:r>
              <a:rPr lang="en-US" sz="1800" dirty="0" smtClean="0"/>
              <a:t>purposes</a:t>
            </a:r>
            <a:br>
              <a:rPr lang="en-US" sz="1800" dirty="0" smtClean="0"/>
            </a:br>
            <a:r>
              <a:rPr lang="en-US" sz="1800" dirty="0"/>
              <a:t>	</a:t>
            </a:r>
            <a:r>
              <a:rPr lang="en-US" sz="1800" dirty="0" smtClean="0"/>
              <a:t>4) </a:t>
            </a:r>
            <a:r>
              <a:rPr lang="en-US" sz="1800" dirty="0"/>
              <a:t>Organizations that actively function in a supporting relationship to one or </a:t>
            </a:r>
            <a:r>
              <a:rPr lang="en-US" sz="1800" dirty="0" smtClean="0"/>
              <a:t>	more </a:t>
            </a:r>
            <a:r>
              <a:rPr lang="en-US" sz="1800" dirty="0"/>
              <a:t>existing public charities</a:t>
            </a:r>
            <a:r>
              <a:rPr lang="en-US" sz="1800" dirty="0" smtClean="0"/>
              <a:t> </a:t>
            </a:r>
            <a:endParaRPr lang="en-US" sz="18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4</a:t>
            </a:fld>
            <a:endParaRPr lang="en-US"/>
          </a:p>
        </p:txBody>
      </p:sp>
    </p:spTree>
    <p:extLst>
      <p:ext uri="{BB962C8B-B14F-4D97-AF65-F5344CB8AC3E}">
        <p14:creationId xmlns:p14="http://schemas.microsoft.com/office/powerpoint/2010/main" val="264205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l"/>
            <a:r>
              <a:rPr lang="en-US" sz="2200" dirty="0" smtClean="0">
                <a:solidFill>
                  <a:schemeClr val="tx1"/>
                </a:solidFill>
              </a:rPr>
              <a:t>Educational vs. Impermissible Political Activities:</a:t>
            </a:r>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ea typeface="Segoe UI Symbol"/>
              </a:rPr>
              <a:t>◈ Basic rule: </a:t>
            </a:r>
            <a:r>
              <a:rPr lang="en-US" sz="1800" dirty="0"/>
              <a:t>a 501(c)(3) organization, in part, as one that “does not participate in, or intervene in (including the publishing or distributing of statements), any political campaign on behalf of (or in opposition to) any candidate for public office.” </a:t>
            </a:r>
            <a:r>
              <a:rPr lang="en-US" sz="1800" dirty="0" smtClean="0"/>
              <a:t/>
            </a:r>
            <a:br>
              <a:rPr lang="en-US" sz="1800" dirty="0" smtClean="0"/>
            </a:br>
            <a:r>
              <a:rPr lang="en-US" sz="1800" dirty="0" smtClean="0"/>
              <a:t>	</a:t>
            </a:r>
            <a:r>
              <a:rPr lang="en-US" sz="1800" dirty="0">
                <a:ea typeface="Segoe UI Symbol"/>
              </a:rPr>
              <a:t> ◈ </a:t>
            </a:r>
            <a:r>
              <a:rPr lang="en-US" sz="1800" dirty="0" smtClean="0"/>
              <a:t>This </a:t>
            </a:r>
            <a:r>
              <a:rPr lang="en-US" sz="1800" dirty="0"/>
              <a:t>rule is violated “by participation in any political campaign on behalf </a:t>
            </a:r>
            <a:r>
              <a:rPr lang="en-US" sz="1800" dirty="0" smtClean="0"/>
              <a:t>	of </a:t>
            </a:r>
            <a:r>
              <a:rPr lang="en-US" sz="1800" dirty="0"/>
              <a:t>any candidate for public office. </a:t>
            </a:r>
            <a:r>
              <a:rPr lang="en-US" sz="1800" dirty="0" smtClean="0"/>
              <a:t/>
            </a:r>
            <a:br>
              <a:rPr lang="en-US" sz="1800" dirty="0" smtClean="0"/>
            </a:br>
            <a:r>
              <a:rPr lang="en-US" sz="1800" dirty="0"/>
              <a:t>	</a:t>
            </a:r>
            <a:r>
              <a:rPr lang="en-US" sz="1800" dirty="0">
                <a:ea typeface="Segoe UI Symbol"/>
              </a:rPr>
              <a:t> ◈ </a:t>
            </a:r>
            <a:r>
              <a:rPr lang="en-US" sz="1800" dirty="0"/>
              <a:t>The premise </a:t>
            </a:r>
            <a:r>
              <a:rPr lang="en-US" sz="1800" dirty="0" smtClean="0"/>
              <a:t>is </a:t>
            </a:r>
            <a:r>
              <a:rPr lang="en-US" sz="1800" dirty="0"/>
              <a:t>“that the U.S. Treasury should be neutral in political </a:t>
            </a:r>
            <a:r>
              <a:rPr lang="en-US" sz="1800" dirty="0" smtClean="0"/>
              <a:t>	affairs</a:t>
            </a:r>
            <a:r>
              <a:rPr lang="en-US" sz="1800" dirty="0"/>
              <a:t>.” 	</a:t>
            </a:r>
            <a:r>
              <a:rPr lang="en-US" sz="1800" dirty="0" smtClean="0"/>
              <a:t/>
            </a:r>
            <a:br>
              <a:rPr lang="en-US" sz="1800" dirty="0" smtClean="0"/>
            </a:br>
            <a:r>
              <a:rPr lang="en-US" sz="1800" dirty="0" smtClean="0"/>
              <a:t/>
            </a:r>
            <a:br>
              <a:rPr lang="en-US" sz="1800" dirty="0" smtClean="0"/>
            </a:br>
            <a:r>
              <a:rPr lang="en-US" sz="1800" dirty="0" smtClean="0">
                <a:ea typeface="Segoe UI Symbol"/>
              </a:rPr>
              <a:t>◈ </a:t>
            </a:r>
            <a:r>
              <a:rPr lang="en-US" sz="1800" dirty="0"/>
              <a:t>Special rule for private foundations: Under section 4945, private foundations may not directly or indirectly carry on any voter registration drive, unless certain requirements are met. </a:t>
            </a:r>
            <a:br>
              <a:rPr lang="en-US" sz="1800" dirty="0"/>
            </a:br>
            <a:r>
              <a:rPr lang="en-US" sz="1800" dirty="0" smtClean="0"/>
              <a:t/>
            </a:r>
            <a:br>
              <a:rPr lang="en-US" sz="1800" dirty="0" smtClean="0"/>
            </a:br>
            <a:endParaRPr lang="en-US" sz="18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5</a:t>
            </a:fld>
            <a:endParaRPr lang="en-US"/>
          </a:p>
        </p:txBody>
      </p:sp>
    </p:spTree>
    <p:extLst>
      <p:ext uri="{BB962C8B-B14F-4D97-AF65-F5344CB8AC3E}">
        <p14:creationId xmlns:p14="http://schemas.microsoft.com/office/powerpoint/2010/main" val="37920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5976252"/>
          </a:xfrm>
        </p:spPr>
        <p:txBody>
          <a:bodyPr>
            <a:noAutofit/>
          </a:bodyPr>
          <a:lstStyle/>
          <a:p>
            <a:pPr algn="l"/>
            <a:r>
              <a:rPr lang="en-US" sz="2000" dirty="0"/>
              <a:t>Educational vs. Impermissible Political </a:t>
            </a:r>
            <a:r>
              <a:rPr lang="en-US" sz="2000" dirty="0" smtClean="0"/>
              <a:t>Activities, cont’d:</a:t>
            </a:r>
            <a:r>
              <a:rPr lang="en-US" sz="1800" dirty="0" smtClean="0"/>
              <a:t/>
            </a:r>
            <a:br>
              <a:rPr lang="en-US" sz="1800" dirty="0" smtClean="0"/>
            </a:br>
            <a:r>
              <a:rPr lang="en-US" sz="1800" dirty="0" smtClean="0"/>
              <a:t/>
            </a:r>
            <a:br>
              <a:rPr lang="en-US" sz="1800" dirty="0" smtClean="0"/>
            </a:br>
            <a:r>
              <a:rPr lang="en-US" sz="1800" dirty="0" smtClean="0"/>
              <a:t>Candidates for Public Office:</a:t>
            </a:r>
            <a:br>
              <a:rPr lang="en-US" sz="1800" dirty="0" smtClean="0"/>
            </a:br>
            <a:r>
              <a:rPr lang="en-US" sz="1700" dirty="0" smtClean="0">
                <a:ea typeface="Segoe UI Symbol"/>
              </a:rPr>
              <a:t/>
            </a:r>
            <a:br>
              <a:rPr lang="en-US" sz="1700" dirty="0" smtClean="0">
                <a:ea typeface="Segoe UI Symbol"/>
              </a:rPr>
            </a:br>
            <a:r>
              <a:rPr lang="en-US" sz="1700" dirty="0" smtClean="0">
                <a:ea typeface="Segoe UI Symbol"/>
              </a:rPr>
              <a:t>◈ </a:t>
            </a:r>
            <a:r>
              <a:rPr lang="en-US" sz="1800" dirty="0" smtClean="0"/>
              <a:t>“[C]</a:t>
            </a:r>
            <a:r>
              <a:rPr lang="en-US" sz="1800" dirty="0" err="1" smtClean="0"/>
              <a:t>andidate</a:t>
            </a:r>
            <a:r>
              <a:rPr lang="en-US" sz="1800" dirty="0" smtClean="0"/>
              <a:t>…means </a:t>
            </a:r>
            <a:r>
              <a:rPr lang="en-US" sz="1800" dirty="0"/>
              <a:t>an individual who offers himself, or is proposed by others, as a contestant for an elective public office, whether such office be national, State, or local</a:t>
            </a:r>
            <a:r>
              <a:rPr lang="en-US" sz="1800" dirty="0" smtClean="0"/>
              <a:t>.”</a:t>
            </a:r>
            <a:br>
              <a:rPr lang="en-US" sz="1800" dirty="0" smtClean="0"/>
            </a:br>
            <a:r>
              <a:rPr lang="en-US" sz="1800" dirty="0"/>
              <a:t>	</a:t>
            </a:r>
            <a:r>
              <a:rPr lang="en-US" sz="1800" dirty="0">
                <a:ea typeface="Segoe UI Symbol"/>
              </a:rPr>
              <a:t> </a:t>
            </a:r>
            <a:r>
              <a:rPr lang="en-US" sz="1800" dirty="0" smtClean="0">
                <a:ea typeface="Segoe UI Symbol"/>
              </a:rPr>
              <a:t>◈ In defining the term “public office”, the IRS has looked to whether</a:t>
            </a:r>
            <a:r>
              <a:rPr lang="en-US" sz="1800" dirty="0">
                <a:ea typeface="Segoe UI Symbol"/>
              </a:rPr>
              <a:t> </a:t>
            </a:r>
            <a:r>
              <a:rPr lang="en-US" sz="1800" dirty="0" smtClean="0">
                <a:ea typeface="Segoe UI Symbol"/>
              </a:rPr>
              <a:t>the 	office:</a:t>
            </a:r>
            <a:br>
              <a:rPr lang="en-US" sz="1800" dirty="0" smtClean="0">
                <a:ea typeface="Segoe UI Symbol"/>
              </a:rPr>
            </a:br>
            <a:r>
              <a:rPr lang="en-US" sz="1800" dirty="0">
                <a:ea typeface="Segoe UI Symbol"/>
              </a:rPr>
              <a:t>	</a:t>
            </a:r>
            <a:r>
              <a:rPr lang="en-US" sz="1800" dirty="0" smtClean="0">
                <a:ea typeface="Segoe UI Symbol"/>
              </a:rPr>
              <a:t>	1) was </a:t>
            </a:r>
            <a:r>
              <a:rPr lang="en-US" sz="1800" dirty="0" smtClean="0"/>
              <a:t>created </a:t>
            </a:r>
            <a:r>
              <a:rPr lang="en-US" sz="1800" dirty="0"/>
              <a:t>by </a:t>
            </a:r>
            <a:r>
              <a:rPr lang="en-US" sz="1800" dirty="0" smtClean="0"/>
              <a:t>statute;</a:t>
            </a:r>
            <a:br>
              <a:rPr lang="en-US" sz="1800" dirty="0" smtClean="0"/>
            </a:br>
            <a:r>
              <a:rPr lang="en-US" sz="1800" dirty="0"/>
              <a:t>	</a:t>
            </a:r>
            <a:r>
              <a:rPr lang="en-US" sz="1800" dirty="0" smtClean="0"/>
              <a:t>	2</a:t>
            </a:r>
            <a:r>
              <a:rPr lang="en-US" sz="1800" dirty="0"/>
              <a:t>) </a:t>
            </a:r>
            <a:r>
              <a:rPr lang="en-US" sz="1800" dirty="0" smtClean="0"/>
              <a:t>was continuing</a:t>
            </a:r>
            <a:r>
              <a:rPr lang="en-US" sz="1800" dirty="0"/>
              <a:t>; </a:t>
            </a:r>
            <a:r>
              <a:rPr lang="en-US" sz="1800" dirty="0" smtClean="0"/>
              <a:t/>
            </a:r>
            <a:br>
              <a:rPr lang="en-US" sz="1800" dirty="0" smtClean="0"/>
            </a:br>
            <a:r>
              <a:rPr lang="en-US" sz="1800" dirty="0"/>
              <a:t>	</a:t>
            </a:r>
            <a:r>
              <a:rPr lang="en-US" sz="1800" dirty="0" smtClean="0"/>
              <a:t>	3</a:t>
            </a:r>
            <a:r>
              <a:rPr lang="en-US" sz="1800" dirty="0"/>
              <a:t>) </a:t>
            </a:r>
            <a:r>
              <a:rPr lang="en-US" sz="1800" dirty="0" smtClean="0"/>
              <a:t>was not </a:t>
            </a:r>
            <a:r>
              <a:rPr lang="en-US" sz="1800" dirty="0"/>
              <a:t>occasional or contractual; </a:t>
            </a:r>
            <a:r>
              <a:rPr lang="en-US" sz="1800" dirty="0" smtClean="0"/>
              <a:t/>
            </a:r>
            <a:br>
              <a:rPr lang="en-US" sz="1800" dirty="0" smtClean="0"/>
            </a:br>
            <a:r>
              <a:rPr lang="en-US" sz="1800" dirty="0"/>
              <a:t>	</a:t>
            </a:r>
            <a:r>
              <a:rPr lang="en-US" sz="1800" dirty="0" smtClean="0"/>
              <a:t>	4</a:t>
            </a:r>
            <a:r>
              <a:rPr lang="en-US" sz="1800" dirty="0"/>
              <a:t>) had a fixed term; and </a:t>
            </a:r>
            <a:r>
              <a:rPr lang="en-US" sz="1800" dirty="0" smtClean="0"/>
              <a:t/>
            </a:r>
            <a:br>
              <a:rPr lang="en-US" sz="1800" dirty="0" smtClean="0"/>
            </a:br>
            <a:r>
              <a:rPr lang="en-US" sz="1800" dirty="0"/>
              <a:t>	</a:t>
            </a:r>
            <a:r>
              <a:rPr lang="en-US" sz="1800" dirty="0" smtClean="0"/>
              <a:t>	5</a:t>
            </a:r>
            <a:r>
              <a:rPr lang="en-US" sz="1800" dirty="0"/>
              <a:t>) occasioned the taking of an oath by the occupant</a:t>
            </a:r>
            <a:r>
              <a:rPr lang="en-US" sz="1800" dirty="0" smtClean="0"/>
              <a:t>.</a:t>
            </a:r>
            <a:br>
              <a:rPr lang="en-US" sz="1800" dirty="0" smtClean="0"/>
            </a:br>
            <a:r>
              <a:rPr lang="en-US" sz="1600" dirty="0" smtClean="0">
                <a:ea typeface="Segoe UI Symbol"/>
              </a:rPr>
              <a:t>◈ Candidates </a:t>
            </a:r>
            <a:r>
              <a:rPr lang="en-US" sz="1800" dirty="0"/>
              <a:t>must be engaged in election campaigns.  Thus, the provision would not bar an attempt to influence the Senate confirmation of an individual nominated for a federal judgeship</a:t>
            </a:r>
            <a:r>
              <a:rPr lang="en-US" sz="1800" dirty="0" smtClean="0"/>
              <a:t>.</a:t>
            </a:r>
            <a:br>
              <a:rPr lang="en-US" sz="1800" dirty="0" smtClean="0"/>
            </a:br>
            <a:r>
              <a:rPr lang="en-US" sz="1800" dirty="0" smtClean="0">
                <a:ea typeface="Segoe UI Symbol"/>
              </a:rPr>
              <a:t>◈ “</a:t>
            </a:r>
            <a:r>
              <a:rPr lang="en-US" sz="1800" dirty="0" smtClean="0"/>
              <a:t>Offers </a:t>
            </a:r>
            <a:r>
              <a:rPr lang="en-US" sz="1800" dirty="0"/>
              <a:t>himself or is proposed by </a:t>
            </a:r>
            <a:r>
              <a:rPr lang="en-US" sz="1800" dirty="0" smtClean="0"/>
              <a:t>others”: </a:t>
            </a:r>
            <a:r>
              <a:rPr lang="en-US" sz="1800" dirty="0"/>
              <a:t>an individual may be a candidate for public office even when he has announced an intention of not seeking election to the office, provided that some action towards election, more than speculation, has occurred, </a:t>
            </a:r>
            <a:r>
              <a:rPr lang="en-US" sz="1800" i="1" dirty="0"/>
              <a:t>e.g.</a:t>
            </a:r>
            <a:r>
              <a:rPr lang="en-US" sz="1800" dirty="0"/>
              <a:t>, the existence of a draft committee</a:t>
            </a:r>
            <a:r>
              <a:rPr lang="en-US" sz="1800" dirty="0" smtClean="0"/>
              <a:t>.</a:t>
            </a:r>
            <a:endParaRPr lang="en-US" sz="17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6</a:t>
            </a:fld>
            <a:endParaRPr lang="en-US"/>
          </a:p>
        </p:txBody>
      </p:sp>
    </p:spTree>
    <p:extLst>
      <p:ext uri="{BB962C8B-B14F-4D97-AF65-F5344CB8AC3E}">
        <p14:creationId xmlns:p14="http://schemas.microsoft.com/office/powerpoint/2010/main" val="1532800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fontScale="90000"/>
          </a:bodyPr>
          <a:lstStyle/>
          <a:p>
            <a:pPr algn="l"/>
            <a:r>
              <a:rPr lang="en-US" sz="2200" dirty="0"/>
              <a:t>Educational vs. Impermissible Political Activities, cont’d</a:t>
            </a:r>
            <a:r>
              <a:rPr lang="en-US" sz="2200" dirty="0" smtClean="0"/>
              <a:t>:</a:t>
            </a:r>
            <a:r>
              <a:rPr lang="en-US" sz="2400" dirty="0" smtClean="0"/>
              <a:t/>
            </a:r>
            <a:br>
              <a:rPr lang="en-US" sz="2400" dirty="0" smtClean="0"/>
            </a:br>
            <a:r>
              <a:rPr lang="en-US" sz="2400" dirty="0"/>
              <a:t/>
            </a:r>
            <a:br>
              <a:rPr lang="en-US" sz="2400" dirty="0"/>
            </a:br>
            <a:r>
              <a:rPr lang="en-US" sz="2000" dirty="0" smtClean="0"/>
              <a:t>Participation or Intervention:</a:t>
            </a:r>
            <a:br>
              <a:rPr lang="en-US" sz="2000" dirty="0" smtClean="0"/>
            </a:br>
            <a:r>
              <a:rPr lang="en-US" sz="2000" dirty="0" smtClean="0"/>
              <a:t/>
            </a:r>
            <a:br>
              <a:rPr lang="en-US" sz="2000" dirty="0" smtClean="0"/>
            </a:br>
            <a:r>
              <a:rPr lang="en-US" sz="2000" dirty="0" smtClean="0">
                <a:solidFill>
                  <a:schemeClr val="tx1"/>
                </a:solidFill>
                <a:ea typeface="Segoe UI Symbol"/>
              </a:rPr>
              <a:t>◈</a:t>
            </a:r>
            <a:r>
              <a:rPr lang="en-US" sz="2000" dirty="0"/>
              <a:t> Under the regulations, “[a]</a:t>
            </a:r>
            <a:r>
              <a:rPr lang="en-US" sz="2000" dirty="0" err="1"/>
              <a:t>ctivities</a:t>
            </a:r>
            <a:r>
              <a:rPr lang="en-US" sz="2000" dirty="0"/>
              <a:t> which constitute participation or </a:t>
            </a:r>
            <a:r>
              <a:rPr lang="en-US" sz="2000" dirty="0" smtClean="0"/>
              <a:t>intervention include</a:t>
            </a:r>
            <a:r>
              <a:rPr lang="en-US" sz="2000" dirty="0"/>
              <a:t>, but are not limited to, the publication or distribution of written or printed statements or the making of oral statements on behalf of or in opposition to such a candidate</a:t>
            </a:r>
            <a:r>
              <a:rPr lang="en-US" sz="2000" dirty="0" smtClean="0"/>
              <a:t>.”</a:t>
            </a:r>
            <a:r>
              <a:rPr lang="en-US" sz="2000" dirty="0"/>
              <a:t/>
            </a:r>
            <a:br>
              <a:rPr lang="en-US" sz="2000" dirty="0"/>
            </a:br>
            <a:r>
              <a:rPr lang="en-US" sz="2000" dirty="0" smtClean="0">
                <a:solidFill>
                  <a:schemeClr val="tx1"/>
                </a:solidFill>
                <a:ea typeface="Segoe UI Symbol"/>
              </a:rPr>
              <a:t>◈ </a:t>
            </a:r>
            <a:r>
              <a:rPr lang="en-US" sz="2000" dirty="0"/>
              <a:t>A written or oral endorsement is clearly prohibited</a:t>
            </a:r>
            <a:r>
              <a:rPr lang="en-US" sz="2000" dirty="0" smtClean="0"/>
              <a:t>.</a:t>
            </a:r>
            <a:r>
              <a:rPr lang="en-US" sz="2000" dirty="0"/>
              <a:t/>
            </a:r>
            <a:br>
              <a:rPr lang="en-US" sz="2000" dirty="0"/>
            </a:br>
            <a:r>
              <a:rPr lang="en-US" sz="2000" dirty="0" smtClean="0">
                <a:ea typeface="Segoe UI Symbol"/>
              </a:rPr>
              <a:t>◈</a:t>
            </a:r>
            <a:r>
              <a:rPr lang="en-US" sz="2000" dirty="0"/>
              <a:t> The rating of candidates, even on a non-partisan basis, is barred</a:t>
            </a:r>
            <a:r>
              <a:rPr lang="en-US" sz="2000" dirty="0" smtClean="0"/>
              <a:t>.</a:t>
            </a:r>
            <a:br>
              <a:rPr lang="en-US" sz="2000" dirty="0" smtClean="0"/>
            </a:br>
            <a:r>
              <a:rPr lang="en-US" sz="2000" dirty="0">
                <a:ea typeface="Segoe UI Symbol"/>
              </a:rPr>
              <a:t>◈ </a:t>
            </a:r>
            <a:r>
              <a:rPr lang="en-US" sz="2000" dirty="0" smtClean="0"/>
              <a:t>Can </a:t>
            </a:r>
            <a:r>
              <a:rPr lang="en-US" sz="2000" dirty="0"/>
              <a:t>an organization disseminate an issue-oriented message during an election campaign?  Coded language in such a message, such as “conservative,” “liberal,” “pro-choice,” “pro-life,” substituting for a candidate’s name, would be objectionable.</a:t>
            </a:r>
            <a:r>
              <a:rPr lang="en-US" sz="2000" dirty="0" smtClean="0"/>
              <a:t> </a:t>
            </a:r>
            <a:br>
              <a:rPr lang="en-US" sz="2000" dirty="0" smtClean="0"/>
            </a:br>
            <a:r>
              <a:rPr lang="en-US" sz="2000" dirty="0" smtClean="0">
                <a:ea typeface="Segoe UI Symbol"/>
              </a:rPr>
              <a:t>◈ Prohibited conduct </a:t>
            </a:r>
            <a:r>
              <a:rPr lang="en-US" sz="2000" dirty="0" smtClean="0"/>
              <a:t>goes </a:t>
            </a:r>
            <a:r>
              <a:rPr lang="en-US" sz="2000" dirty="0"/>
              <a:t>well beyond the express advocacy standard applied by the </a:t>
            </a:r>
            <a:r>
              <a:rPr lang="en-US" sz="2000" dirty="0" smtClean="0"/>
              <a:t>FEC.</a:t>
            </a:r>
            <a:br>
              <a:rPr lang="en-US" sz="2000" dirty="0" smtClean="0"/>
            </a:br>
            <a:r>
              <a:rPr lang="en-US" sz="2000" dirty="0" smtClean="0">
                <a:ea typeface="Segoe UI Symbol"/>
              </a:rPr>
              <a:t>◈ </a:t>
            </a:r>
            <a:r>
              <a:rPr lang="en-US" sz="2000" dirty="0"/>
              <a:t>Material that qualifies as “educational” for purposes of determining whether an organization should be considered to be tax-exempt </a:t>
            </a:r>
            <a:r>
              <a:rPr lang="en-US" sz="2000" dirty="0" smtClean="0"/>
              <a:t>can </a:t>
            </a:r>
            <a:r>
              <a:rPr lang="en-US" sz="2000" dirty="0"/>
              <a:t>be prohibited </a:t>
            </a:r>
            <a:r>
              <a:rPr lang="en-US" sz="2000" dirty="0" smtClean="0"/>
              <a:t>electioneering</a:t>
            </a:r>
            <a:r>
              <a:rPr lang="en-US" sz="2000" dirty="0"/>
              <a:t> when it </a:t>
            </a:r>
            <a:r>
              <a:rPr lang="en-US" sz="2000" dirty="0" smtClean="0"/>
              <a:t>supports </a:t>
            </a:r>
            <a:r>
              <a:rPr lang="en-US" sz="2000" dirty="0"/>
              <a:t>a particular slate of </a:t>
            </a:r>
            <a:r>
              <a:rPr lang="en-US" sz="2000" dirty="0" smtClean="0"/>
              <a:t>candidates.</a:t>
            </a:r>
            <a:br>
              <a:rPr lang="en-US" sz="2000" dirty="0" smtClean="0"/>
            </a:br>
            <a:r>
              <a:rPr lang="en-US" sz="1700" dirty="0"/>
              <a:t/>
            </a:r>
            <a:br>
              <a:rPr lang="en-US" sz="1700" dirty="0"/>
            </a:br>
            <a:r>
              <a:rPr lang="en-US" sz="1700" dirty="0" smtClean="0"/>
              <a:t/>
            </a:r>
            <a:br>
              <a:rPr lang="en-US" sz="1700" dirty="0" smtClean="0"/>
            </a:br>
            <a:endParaRPr lang="en-US" sz="17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7</a:t>
            </a:fld>
            <a:endParaRPr lang="en-US"/>
          </a:p>
        </p:txBody>
      </p:sp>
    </p:spTree>
    <p:extLst>
      <p:ext uri="{BB962C8B-B14F-4D97-AF65-F5344CB8AC3E}">
        <p14:creationId xmlns:p14="http://schemas.microsoft.com/office/powerpoint/2010/main" val="107200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a:bodyPr>
          <a:lstStyle/>
          <a:p>
            <a:pPr algn="l"/>
            <a:r>
              <a:rPr lang="en-US" sz="2200" dirty="0"/>
              <a:t>Educational vs. Impermissible Political Activities, cont’d:</a:t>
            </a:r>
            <a:r>
              <a:rPr lang="en-US" sz="1800" dirty="0"/>
              <a:t/>
            </a:r>
            <a:br>
              <a:rPr lang="en-US" sz="1800" dirty="0"/>
            </a:br>
            <a:r>
              <a:rPr lang="en-US" sz="1800" dirty="0"/>
              <a:t/>
            </a:r>
            <a:br>
              <a:rPr lang="en-US" sz="1800" dirty="0"/>
            </a:br>
            <a:r>
              <a:rPr lang="en-US" sz="1800" dirty="0"/>
              <a:t>Participation or </a:t>
            </a:r>
            <a:r>
              <a:rPr lang="en-US" sz="1800" dirty="0" smtClean="0"/>
              <a:t>Intervention, cont’d:</a:t>
            </a:r>
            <a:r>
              <a:rPr lang="en-US" sz="1800" dirty="0"/>
              <a:t/>
            </a:r>
            <a:br>
              <a:rPr lang="en-US" sz="1800" dirty="0"/>
            </a:br>
            <a:r>
              <a:rPr lang="en-US" sz="1800" dirty="0"/>
              <a:t/>
            </a:r>
            <a:br>
              <a:rPr lang="en-US" sz="1800" dirty="0"/>
            </a:br>
            <a:r>
              <a:rPr lang="en-US" sz="1800" dirty="0">
                <a:ea typeface="Segoe UI Symbol"/>
              </a:rPr>
              <a:t>◈ Motivation is irrelevant.</a:t>
            </a:r>
            <a:br>
              <a:rPr lang="en-US" sz="1800" dirty="0">
                <a:ea typeface="Segoe UI Symbol"/>
              </a:rPr>
            </a:br>
            <a:r>
              <a:rPr lang="en-US" sz="1800" dirty="0">
                <a:ea typeface="Segoe UI Symbol"/>
              </a:rPr>
              <a:t>	 ◈ An organization intervened when it solicited candidates to sign </a:t>
            </a:r>
            <a:r>
              <a:rPr lang="en-US" sz="1800" dirty="0"/>
              <a:t>a code of </a:t>
            </a:r>
            <a:r>
              <a:rPr lang="en-US" sz="1800" dirty="0" smtClean="0"/>
              <a:t>	fair </a:t>
            </a:r>
            <a:r>
              <a:rPr lang="en-US" sz="1800" dirty="0"/>
              <a:t>campaign practices and released the names of those who signed and </a:t>
            </a:r>
            <a:r>
              <a:rPr lang="en-US" sz="1800" dirty="0" smtClean="0"/>
              <a:t>	those </a:t>
            </a:r>
            <a:r>
              <a:rPr lang="en-US" sz="1800" dirty="0"/>
              <a:t>who refused to sign and distributed ratings of candidates for elective </a:t>
            </a:r>
            <a:r>
              <a:rPr lang="en-US" sz="1800" dirty="0" smtClean="0"/>
              <a:t>	judgeships </a:t>
            </a:r>
            <a:r>
              <a:rPr lang="en-US" sz="1800" dirty="0"/>
              <a:t>as “approved,” “non-approved,” and “approved as highly </a:t>
            </a:r>
            <a:r>
              <a:rPr lang="en-US" sz="1800" dirty="0" smtClean="0"/>
              <a:t>	qualified.”</a:t>
            </a:r>
            <a:r>
              <a:rPr lang="en-US" sz="1800" dirty="0">
                <a:ea typeface="Segoe UI Symbol"/>
              </a:rPr>
              <a:t/>
            </a:r>
            <a:br>
              <a:rPr lang="en-US" sz="1800" dirty="0">
                <a:ea typeface="Segoe UI Symbol"/>
              </a:rPr>
            </a:br>
            <a:r>
              <a:rPr lang="en-US" sz="1800" dirty="0" smtClean="0">
                <a:ea typeface="Segoe UI Symbol"/>
              </a:rPr>
              <a:t>◈ </a:t>
            </a:r>
            <a:r>
              <a:rPr lang="en-US" sz="1800" dirty="0"/>
              <a:t>An organization may not distribute voter education material prepared by a </a:t>
            </a:r>
            <a:r>
              <a:rPr lang="en-US" sz="1800" dirty="0" smtClean="0"/>
              <a:t>candidate.</a:t>
            </a:r>
            <a:r>
              <a:rPr lang="en-US" sz="2000" dirty="0" smtClean="0">
                <a:ea typeface="Segoe UI Symbol"/>
              </a:rPr>
              <a:t/>
            </a:r>
            <a:br>
              <a:rPr lang="en-US" sz="2000" dirty="0" smtClean="0">
                <a:ea typeface="Segoe UI Symbol"/>
              </a:rPr>
            </a:br>
            <a:r>
              <a:rPr lang="en-US" sz="1700" dirty="0">
                <a:ea typeface="Segoe UI Symbol"/>
              </a:rPr>
              <a:t/>
            </a:r>
            <a:br>
              <a:rPr lang="en-US" sz="1700" dirty="0">
                <a:ea typeface="Segoe UI Symbol"/>
              </a:rPr>
            </a:br>
            <a:endParaRPr lang="en-US" sz="17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8</a:t>
            </a:fld>
            <a:endParaRPr lang="en-US"/>
          </a:p>
        </p:txBody>
      </p:sp>
    </p:spTree>
    <p:extLst>
      <p:ext uri="{BB962C8B-B14F-4D97-AF65-F5344CB8AC3E}">
        <p14:creationId xmlns:p14="http://schemas.microsoft.com/office/powerpoint/2010/main" val="269169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4015"/>
          </a:xfrm>
        </p:spPr>
        <p:txBody>
          <a:bodyPr>
            <a:normAutofit fontScale="90000"/>
          </a:bodyPr>
          <a:lstStyle/>
          <a:p>
            <a:pPr algn="l"/>
            <a:r>
              <a:rPr lang="en-US" sz="2200" dirty="0"/>
              <a:t>Educational vs. Impermissible Political Activities, cont’d:</a:t>
            </a:r>
            <a:r>
              <a:rPr lang="en-US" sz="1600" dirty="0"/>
              <a:t/>
            </a:r>
            <a:br>
              <a:rPr lang="en-US" sz="1600" dirty="0"/>
            </a:br>
            <a:r>
              <a:rPr lang="en-US" sz="1600" dirty="0"/>
              <a:t/>
            </a:r>
            <a:br>
              <a:rPr lang="en-US" sz="1600" dirty="0"/>
            </a:br>
            <a:r>
              <a:rPr lang="en-US" sz="2000" dirty="0"/>
              <a:t>Participation or Intervention, cont’d:</a:t>
            </a:r>
            <a:r>
              <a:rPr lang="en-US" sz="2000" dirty="0" smtClean="0"/>
              <a:t/>
            </a:r>
            <a:br>
              <a:rPr lang="en-US" sz="2000" dirty="0" smtClean="0"/>
            </a:br>
            <a:r>
              <a:rPr lang="en-US" sz="2000" dirty="0"/>
              <a:t/>
            </a:r>
            <a:br>
              <a:rPr lang="en-US" sz="2000" dirty="0"/>
            </a:br>
            <a:r>
              <a:rPr lang="en-US" sz="2000" dirty="0">
                <a:ea typeface="Segoe UI Symbol"/>
              </a:rPr>
              <a:t>◈ </a:t>
            </a:r>
            <a:r>
              <a:rPr lang="en-US" sz="2000" dirty="0"/>
              <a:t>Voters’ guides </a:t>
            </a:r>
            <a:r>
              <a:rPr lang="en-US" sz="2000" dirty="0" smtClean="0"/>
              <a:t>and legislative scorecards may </a:t>
            </a:r>
            <a:r>
              <a:rPr lang="en-US" sz="2000" dirty="0"/>
              <a:t>be appropriate if they either support solely the lobbying activities of the organization or are intended to encourage participation in the electoral process.  </a:t>
            </a:r>
            <a:br>
              <a:rPr lang="en-US" sz="2000" dirty="0"/>
            </a:br>
            <a:r>
              <a:rPr lang="en-US" sz="2000" dirty="0"/>
              <a:t>	</a:t>
            </a:r>
            <a:r>
              <a:rPr lang="en-US" sz="2000" dirty="0" smtClean="0"/>
              <a:t>Voter’s Guide Factors  </a:t>
            </a:r>
            <a:r>
              <a:rPr lang="en-US" sz="2000" dirty="0"/>
              <a:t>(Rev. </a:t>
            </a:r>
            <a:r>
              <a:rPr lang="en-US" sz="2000" dirty="0" err="1"/>
              <a:t>Rul</a:t>
            </a:r>
            <a:r>
              <a:rPr lang="en-US" sz="2000" dirty="0"/>
              <a:t> 78-248, 1978-1 C.B. 154):</a:t>
            </a:r>
            <a:r>
              <a:rPr lang="en-US" sz="2000" dirty="0">
                <a:ea typeface="Segoe UI Symbol"/>
              </a:rPr>
              <a:t/>
            </a:r>
            <a:br>
              <a:rPr lang="en-US" sz="2000" dirty="0">
                <a:ea typeface="Segoe UI Symbol"/>
              </a:rPr>
            </a:br>
            <a:r>
              <a:rPr lang="en-US" sz="2000" dirty="0">
                <a:ea typeface="Segoe UI Symbol"/>
              </a:rPr>
              <a:t>		1) </a:t>
            </a:r>
            <a:r>
              <a:rPr lang="en-US" sz="2000" dirty="0" smtClean="0">
                <a:ea typeface="Segoe UI Symbol"/>
              </a:rPr>
              <a:t> A </a:t>
            </a:r>
            <a:r>
              <a:rPr lang="en-US" sz="2000" dirty="0">
                <a:ea typeface="Segoe UI Symbol"/>
              </a:rPr>
              <a:t>neutral group of elected officials or candidates.</a:t>
            </a:r>
            <a:br>
              <a:rPr lang="en-US" sz="2000" dirty="0">
                <a:ea typeface="Segoe UI Symbol"/>
              </a:rPr>
            </a:br>
            <a:r>
              <a:rPr lang="en-US" sz="2000" dirty="0">
                <a:ea typeface="Segoe UI Symbol"/>
              </a:rPr>
              <a:t>		2)  Reporting on a wide range of subjects.</a:t>
            </a:r>
            <a:br>
              <a:rPr lang="en-US" sz="2000" dirty="0">
                <a:ea typeface="Segoe UI Symbol"/>
              </a:rPr>
            </a:br>
            <a:r>
              <a:rPr lang="en-US" sz="2000" dirty="0">
                <a:ea typeface="Segoe UI Symbol"/>
              </a:rPr>
              <a:t>		3) </a:t>
            </a:r>
            <a:r>
              <a:rPr lang="en-US" sz="2000" dirty="0" smtClean="0">
                <a:ea typeface="Segoe UI Symbol"/>
              </a:rPr>
              <a:t> No </a:t>
            </a:r>
            <a:r>
              <a:rPr lang="en-US" sz="2000" dirty="0">
                <a:ea typeface="Segoe UI Symbol"/>
              </a:rPr>
              <a:t>editorial opinion.</a:t>
            </a:r>
            <a:br>
              <a:rPr lang="en-US" sz="2000" dirty="0">
                <a:ea typeface="Segoe UI Symbol"/>
              </a:rPr>
            </a:br>
            <a:r>
              <a:rPr lang="en-US" sz="2000" dirty="0">
                <a:ea typeface="Segoe UI Symbol"/>
              </a:rPr>
              <a:t>		4)  D</a:t>
            </a:r>
            <a:r>
              <a:rPr lang="en-US" sz="2000" dirty="0" smtClean="0">
                <a:ea typeface="Segoe UI Symbol"/>
              </a:rPr>
              <a:t>oes </a:t>
            </a:r>
            <a:r>
              <a:rPr lang="en-US" sz="2000" dirty="0">
                <a:ea typeface="Segoe UI Symbol"/>
              </a:rPr>
              <a:t>not indicate approval in content or structure.</a:t>
            </a:r>
            <a:br>
              <a:rPr lang="en-US" sz="2000" dirty="0">
                <a:ea typeface="Segoe UI Symbol"/>
              </a:rPr>
            </a:br>
            <a:r>
              <a:rPr lang="en-US" sz="2000" dirty="0">
                <a:ea typeface="Segoe UI Symbol"/>
              </a:rPr>
              <a:t>		5)  G</a:t>
            </a:r>
            <a:r>
              <a:rPr lang="en-US" sz="2000" dirty="0" smtClean="0">
                <a:ea typeface="Segoe UI Symbol"/>
              </a:rPr>
              <a:t>enerally </a:t>
            </a:r>
            <a:r>
              <a:rPr lang="en-US" sz="2000" dirty="0">
                <a:ea typeface="Segoe UI Symbol"/>
              </a:rPr>
              <a:t>available to the </a:t>
            </a:r>
            <a:r>
              <a:rPr lang="en-US" sz="2000" dirty="0" smtClean="0">
                <a:ea typeface="Segoe UI Symbol"/>
              </a:rPr>
              <a:t>public</a:t>
            </a:r>
            <a:r>
              <a:rPr lang="en-US" sz="2000" dirty="0"/>
              <a:t/>
            </a:r>
            <a:br>
              <a:rPr lang="en-US" sz="2000" dirty="0"/>
            </a:br>
            <a:r>
              <a:rPr lang="en-US" sz="2000" dirty="0" smtClean="0"/>
              <a:t/>
            </a:r>
            <a:br>
              <a:rPr lang="en-US" sz="2000" dirty="0" smtClean="0"/>
            </a:br>
            <a:r>
              <a:rPr lang="en-US" sz="2000" dirty="0"/>
              <a:t>	</a:t>
            </a:r>
            <a:r>
              <a:rPr lang="en-US" sz="2000" dirty="0" smtClean="0"/>
              <a:t>Legislative Scorecards Factors (</a:t>
            </a:r>
            <a:r>
              <a:rPr lang="en-US" sz="2000" dirty="0"/>
              <a:t>Rev. Rul. 80-282, 1980-2 C.B. </a:t>
            </a:r>
            <a:r>
              <a:rPr lang="en-US" sz="2000" dirty="0" smtClean="0"/>
              <a:t>178):</a:t>
            </a:r>
            <a:br>
              <a:rPr lang="en-US" sz="2000" dirty="0" smtClean="0"/>
            </a:br>
            <a:r>
              <a:rPr lang="en-US" sz="2000" dirty="0"/>
              <a:t>	</a:t>
            </a:r>
            <a:r>
              <a:rPr lang="en-US" sz="2000" dirty="0" smtClean="0"/>
              <a:t>	1) Voting records of all incumbents presented.</a:t>
            </a:r>
            <a:br>
              <a:rPr lang="en-US" sz="2000" dirty="0" smtClean="0"/>
            </a:br>
            <a:r>
              <a:rPr lang="en-US" sz="2000" dirty="0"/>
              <a:t>	</a:t>
            </a:r>
            <a:r>
              <a:rPr lang="en-US" sz="2000" dirty="0" smtClean="0"/>
              <a:t>	2) Candidates for reelection not identified.</a:t>
            </a:r>
            <a:br>
              <a:rPr lang="en-US" sz="2000" dirty="0" smtClean="0"/>
            </a:br>
            <a:r>
              <a:rPr lang="en-US" sz="2000" dirty="0"/>
              <a:t>	</a:t>
            </a:r>
            <a:r>
              <a:rPr lang="en-US" sz="2000" dirty="0" smtClean="0"/>
              <a:t>	3) No comment upon an individual’s overall qualifications.</a:t>
            </a:r>
            <a:br>
              <a:rPr lang="en-US" sz="2000" dirty="0" smtClean="0"/>
            </a:br>
            <a:r>
              <a:rPr lang="en-US" sz="2000" dirty="0"/>
              <a:t>	</a:t>
            </a:r>
            <a:r>
              <a:rPr lang="en-US" sz="2000" dirty="0" smtClean="0"/>
              <a:t>	4) No comparison of incumbents with other candidates.</a:t>
            </a:r>
            <a:br>
              <a:rPr lang="en-US" sz="2000" dirty="0" smtClean="0"/>
            </a:br>
            <a:r>
              <a:rPr lang="en-US" sz="2000" dirty="0"/>
              <a:t>	</a:t>
            </a:r>
            <a:r>
              <a:rPr lang="en-US" sz="2000" dirty="0" smtClean="0"/>
              <a:t>	5) No attempt to time the date of publication to coincide with an 		election.</a:t>
            </a:r>
            <a:endParaRPr lang="en-US" sz="20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6128653"/>
            <a:ext cx="2551528" cy="30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8F11A4-E53B-42CC-A557-B2AE4D115282}" type="slidenum">
              <a:rPr lang="en-US" smtClean="0"/>
              <a:t>9</a:t>
            </a:fld>
            <a:endParaRPr lang="en-US"/>
          </a:p>
        </p:txBody>
      </p:sp>
    </p:spTree>
    <p:extLst>
      <p:ext uri="{BB962C8B-B14F-4D97-AF65-F5344CB8AC3E}">
        <p14:creationId xmlns:p14="http://schemas.microsoft.com/office/powerpoint/2010/main" val="276967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484</Words>
  <Application>Microsoft Office PowerPoint</Application>
  <PresentationFormat>On-screen Show (4:3)</PresentationFormat>
  <Paragraphs>69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EDUCATION AND LOBBYING BY SECTION 501(C)(3) AND (C)(4) ORGANIZATIONS AS PART OF AN ADVOCACY CAMPAIGN Julian H. Spirer, Esq. Spirer Law Firm, P.C. DC Bar Course on Legal Issues in Creating and Managing an Advocacy Campaign JUNE 14, 2012</vt:lpstr>
      <vt:lpstr>Summary: Section 501(c)(3) and (c)(4) organizations permit limitless educational activities and have the virtue of being exempt from federal taxation.    ◈  A section 501(c)(3) organization enjoys the additional advantage of  offering contributors income tax deductions for their contributions, but it  may engage in only insubstantial lobbying activities and no political  activities.      ◈ A section 501(c)(4) organization, on the other hand, may do unlimited  lobbying and may undertake electioneering as long as the latter does not  represent the primary activity of the organization.      </vt:lpstr>
      <vt:lpstr>PowerPoint Presentation</vt:lpstr>
      <vt:lpstr>Distinction Between a Public Charity and a Private Foundation:  ◈ A (c)(3) organization will be treated as a private foundation unless it establishes its right to be considered a public charity  ◈ Categories of public charities:  1) Churches, hospitals, qualified medical research organizations affiliated  with hospitals, schools, colleges, and universities  2) Organizations that have an active program of fundraising and receive  contributions from many sources  3) Organizations that receive income from the conduct of activities in  furtherance of the organization’s exempt purposes  4) Organizations that actively function in a supporting relationship to one or  more existing public charities </vt:lpstr>
      <vt:lpstr>Educational vs. Impermissible Political Activities:  ◈ Basic rule: a 501(c)(3) organization, in part, as one that “does not participate in, or intervene in (including the publishing or distributing of statements), any political campaign on behalf of (or in opposition to) any candidate for public office.”    ◈ This rule is violated “by participation in any political campaign on behalf  of any candidate for public office.    ◈ The premise is “that the U.S. Treasury should be neutral in political  affairs.”    ◈ Special rule for private foundations: Under section 4945, private foundations may not directly or indirectly carry on any voter registration drive, unless certain requirements are met.   </vt:lpstr>
      <vt:lpstr>Educational vs. Impermissible Political Activities, cont’d:  Candidates for Public Office:  ◈ “[C]andidate…means an individual who offers himself, or is proposed by others, as a contestant for an elective public office, whether such office be national, State, or local.”   ◈ In defining the term “public office”, the IRS has looked to whether the  office:   1) was created by statute;   2) was continuing;    3) was not occasional or contractual;    4) had a fixed term; and    5) occasioned the taking of an oath by the occupant. ◈ Candidates must be engaged in election campaigns.  Thus, the provision would not bar an attempt to influence the Senate confirmation of an individual nominated for a federal judgeship. ◈ “Offers himself or is proposed by others”: an individual may be a candidate for public office even when he has announced an intention of not seeking election to the office, provided that some action towards election, more than speculation, has occurred, e.g., the existence of a draft committee.</vt:lpstr>
      <vt:lpstr>Educational vs. Impermissible Political Activities, cont’d:  Participation or Intervention:  ◈ Under the regulations, “[a]ctivities which constitute participation or intervention include, but are not limited to, the publication or distribution of written or printed statements or the making of oral statements on behalf of or in opposition to such a candidate.” ◈ A written or oral endorsement is clearly prohibited. ◈ The rating of candidates, even on a non-partisan basis, is barred. ◈ Can an organization disseminate an issue-oriented message during an election campaign?  Coded language in such a message, such as “conservative,” “liberal,” “pro-choice,” “pro-life,” substituting for a candidate’s name, would be objectionable.  ◈ Prohibited conduct goes well beyond the express advocacy standard applied by the FEC. ◈ Material that qualifies as “educational” for purposes of determining whether an organization should be considered to be tax-exempt can be prohibited electioneering when it supports a particular slate of candidates.   </vt:lpstr>
      <vt:lpstr>Educational vs. Impermissible Political Activities, cont’d:  Participation or Intervention, cont’d:  ◈ Motivation is irrelevant.   ◈ An organization intervened when it solicited candidates to sign a code of  fair campaign practices and released the names of those who signed and  those who refused to sign and distributed ratings of candidates for elective  judgeships as “approved,” “non-approved,” and “approved as highly  qualified.” ◈ An organization may not distribute voter education material prepared by a candidate.  </vt:lpstr>
      <vt:lpstr>Educational vs. Impermissible Political Activities, cont’d:  Participation or Intervention, cont’d:  ◈ Voters’ guides and legislative scorecards may be appropriate if they either support solely the lobbying activities of the organization or are intended to encourage participation in the electoral process.    Voter’s Guide Factors  (Rev. Rul 78-248, 1978-1 C.B. 154):   1)  A neutral group of elected officials or candidates.   2)  Reporting on a wide range of subjects.   3)  No editorial opinion.   4)  Does not indicate approval in content or structure.   5)  Generally available to the public   Legislative Scorecards Factors (Rev. Rul. 80-282, 1980-2 C.B. 178):   1) Voting records of all incumbents presented.   2) Candidates for reelection not identified.   3) No comment upon an individual’s overall qualifications.   4) No comparison of incumbents with other candidates.   5) No attempt to time the date of publication to coincide with an   election.</vt:lpstr>
      <vt:lpstr>  Educational vs. Impermissible Political Activities, cont’d:  Participation or Intervention, cont’d:  ◈ Publications can include news coverage but not articles that promote or oppose a particular candidate.  Factors for distinction:   1) What does the publication normally do when it covers news   stories?   2) Does it have a policy of covering only particular candidates or   does it in  fact only cover particular candidates?   3) Is any coverage slanted to show any particular candidate in a   favorable or unfavorable light? ◈ Voter questionnaires may qualify as educational.  Factors:   1) Sent to all candidates.   2) All responses published.   3) Cover a variety of issues.   4) Do not indicate bias.   5) Responses are not compared to the organization’s positions.   6) Responses are not edited.  </vt:lpstr>
      <vt:lpstr>Educational vs. Impermissible Political Activities, cont’d:  Participation or Intervention, cont’d:  ◈ Public forums may be educational.  Factors (Rev. Rul. 86-95, 1986-2 C.B. 73):    ◈ All legally qualified candidates invited (May not be necessary   where impractical; reasonable and objective criteria in making   a selection applied, such as results of a reliable poll of public   support; criteria applied in nondiscriminatory fashion; and all   other indicia of neutrality are present.)      ◈ Independent nonpartisan panel.    ◈ Range of issues    ◈ Each candidate given equal opportunity.    ◈ Candidates not permitted to distribute literature unless all   candidates appear.    ◈ Moderator gives no indication of approval or disapproval. </vt:lpstr>
      <vt:lpstr>Educational vs. Impermissible Political Activities, cont’d:  Participation or Intervention, cont’d:   ◈ Voter registration drives permissible if conducted in a nonpartisan manner.   Factors:    ◈ No candidate favored.    ◈ Political parties mentioned only for candidate identification   purposes.    ◈ Limited to encouragement of voting and registration.  Private foundations, with limited exceptions set forth in section 4945(f) of  the Code, cannot carry out a voter registration drive without the  expenditures being considered taxable under section 4945. </vt:lpstr>
      <vt:lpstr>Educational vs. Impermissible Political Activities, cont’d:  Summary of Factors:  ◈ Preexisting commitment to promote awareness of the applicable issues outside of an election context manifested. ◈ Organization emphasizes the non-electoral purpose of the activity. ◈ A need for public awareness of the issues can be demonstrated. ◈ Any purpose of endorsing any candidate is disclaimed. ◈ Communications are limited to the substance of the issues.     </vt:lpstr>
      <vt:lpstr>Educational vs. Impermissible Political Activities, cont’d:  Political activity of individuals attributed to an organization:  ◈ Officials may engage in political activity if they do so in a way that does not utilize an organization’s financial resources, facilities, or personnel. ◈ Principles of agency will be applied, including apparent authority, in making a determination. ◈ Organization may explicitly or implicitly be found to ratify the action of an official. ◈ Official should identify activity as performed in a personal capacity.  Example:  “Organization shown for identification purposes only; no endorsement by the organization is implied.” ◈ Actions of students are generally not to be attributed to an institution.    </vt:lpstr>
      <vt:lpstr>Educational vs. Impermissible Political Activities, cont’d:  Political activity of other entities attributed to an organization:  ◈ A 501(c)(3) organization may not establish a PAC.  However, the establishment and operation of a voluntary payroll deduction plan for employees to contribute to a PAC will not constitute intervention in a political campaign. ◈ The activities of an affiliated 501(c)(4) or other organization may be attributed if the organization is a sham or is acting for the (c)(3).  So long as the organizations are kept separate through appropriate record keeping and fair market reimbursement by the (c)(4) or other organization for facilities and services, the activities should not be deemed to be those of the (c)(3).  ◈ Joint fundraising between the 501(c)(3) and a non-501(c)(3) organization will be closely scrutinized.  </vt:lpstr>
      <vt:lpstr>Educational vs. Impermissible Political Activities, cont’d:  Consequences of Political Activities:  ◈ Private parties may have standing to challenge tax-exempt status. ◈ Tax on electioneering expenditures of organization. ◈ Tax on managers:  ◈ A tax of 2 1/2% of the political expenditure is also imposed on any  organization manager who agreed to expenditure. The first tier tax is capped  at $5,000 and the second tier tax at $10,000 of each expenditure.   ◈ Tax on managers only imposed if three conditions exist:    1) Tax also imposed on the organization.    2) Manager knew political nature of expenditure.     3) Expenditure was willful and not due to reasonable cause.   ◈ Manager not liable if he or she relied on advice of counsel in a  reasoned written legal opinion. (Such an opinion would not protect  organization from liability.) ◈ Tax may be imposed in lieu of revocation where expenditure is unintentional and small in amount and where organization has adopted procedures to prevent future violations. </vt:lpstr>
      <vt:lpstr>Educational vs. Limited Lobbying Activities  Basic Regime for Public Charities: “[N]o substantial part of the activities of which is carrying on propaganda, or otherwise attempting, to influence legislation.”  ◈ Insubstantial Part Test: “An organization will not fail to meet the [requirements for tax exemption] merely because it advocates, as an insubstantial part of its activities, the adoption or rejection of legislation.”   ◈ The insubstantial part qualified: an organization cannot be exempt even  if its lobbying is insubstantial if:    1) its main or primary objective or objectives may be    attained only by legislation or a defeat of proposed    legislation; and   2) it advocates, or campaigns for, the attainment of such main or   primary objective or objectives as distinguished from engaging in   nonpartisan analysis, study, or research and making the results   thereof available to the public.   </vt:lpstr>
      <vt:lpstr>Educational vs. Limited Lobbying Activities, cont’d  Influencing legislation: ◈ Deemed to be “influencing” if the organization: (a) contacts (“direct lobbying”), or urges the public to contact (“grassroots lobbying”), members of a legislative body for the purpose of proposing, supporting, or opposing legislation; or (b) advocates the adoption or rejection of legislation.  ◈ “Influencing” entails referring to specific legislation and identifying the view of the organization as to the merits of such legislation. ◈ “Legislation” includes “action by the Congress, by any State legislature, by any local council or similar governing body, or by the public in a referendum, initiative, constitutional amendment, or similar procedure.” Legislation is characterized by the need for it to be adopted by a vote. ◈ “Action” defined as “the introduction, amendment, enactment, defeat, or repeal of Acts, bills, resolutions, or similar items.” ◈ “Legislation” does not include actions by executive, judicial, or administrative bodies. “Administrative bodies” includes school boards, housing authorities, sewer and water districts, zoning boards, and other similar Federal, State, or local special purpose bodies, whether elective or appointive.  ◈ “Legislation” does not include the regulations implementing legislation. Communication sent to an official or employee regarding regulations implementing legislation is not lobbying.  Negotiation of a treaty is considered to be legislative action since the treaty must ultimately be adopted through a vote. </vt:lpstr>
      <vt:lpstr>Educational vs. Limited Lobbying Activities, cont’d  Influencing legislation, cont’d: ◈ Consideration of zoning matters varies from jurisdiction to jurisdiction ◈ “Legislation” encompasses foreign as well as domestic laws and also may include actions by Native American tribal governments. ◈ Not necessary that bill be pending in order for proposal to be considered legislation. ◈ Action of an individual may be attributable to an organization.  Agency principles relied upon, including apparent authority and organization ratification.</vt:lpstr>
      <vt:lpstr>Educational vs. Limited Lobbying Activities, cont’d  ◈ Nonpartisan analysis, study, or research does not represent lobbying.  It requires an independent and objective exposition of a particular subject matter.  ◈The analysis, study, or research may advocate a particular position as long  as the exposition is sufficiently fair and full to permit the public to reach an  independent opinion or conclusion.   ◈ Any suitable means may be chosen to distribute the analysis, study, or  research, except that the communication cannot be distributed or directed  solely to persons with an interest in one side of an issue. ◈ Appearance before a legislative committee to discuss legislation will be an attempt to influence legislation unless the appearance is in response to official requests for testimony. ◈ Technical advice not considered lobbying if it consists of technical advice or assistance to a governmental body or committee in response to a written request, provided that the response is available to every member of the body or committee. </vt:lpstr>
      <vt:lpstr>Educational vs. Limited Lobbying Activities, cont’d  ◈ Self-defense is not lobbying if it pertains to a possible action by a legislative body that might affect the existence of the organization, its powers and duties, its tax-exempt status, or the deductibility of contributions to the organization. The exemption is not available, however, to protect the organization’s future work, such as lobbying to preserve a government contract.  ◈ Communications to members will not be considered lobbying if they meet the following four criteria:  1) Directed only to members.  2) Specific legislation is of direct interest to the organization and its  members.  3) Does not directly encourage members to engage in direct lobbying.  4) Does not directly encourage members to engage in grass roots lobbying.  </vt:lpstr>
      <vt:lpstr>Educational vs. Limited Lobbying Activities, cont’d  ◈ When are attempts to influence considered substantial?   ◈ One court decision has held that 5% of total activities was insubstantial  while 16.6% to 20.5 % was substantial.  ◈ The IRS rejects reliance on a percentage of activities test due to the  asserted need to consider other factors such as “the amount of volunteer  time devoted to the activity, the amount of publicity the organization assigns  to the activity, and the continuous or intermittent nature of the  organization’s attention to it.”  ◈ Also to be considered is the time spent in supportive activities, such as  discussing public issues, formulating and agreeing upon positions, and  studying issues preparatory to adopting a position.  </vt:lpstr>
      <vt:lpstr>Educational vs. Limited Lobbying Activities, cont’d  ◈ Consequence of violation of substantial part test:   ◈ In addition to revocation of exempt status, a non-electing public charity  may be subject to a 5% excise tax imposed by section on its “lobbying  expenditures,” for the year of loss of the exemption.    ◈ A similar tax may be imposed at the same rate on any manager of the  organization who willfully and without reasonable cause consented to  making the lobbying expenditures knowing the expenditures would likely  result in the organization’s no longer qualifying under section 501(c)(3).   ◈ There is no limit on the amount of this tax that may be imposed against  either the organization or its managers.</vt:lpstr>
      <vt:lpstr>Educational vs. Limited Lobbying Activities, cont’d  Lobbying Election Regime for Public Charities  ◈ Section 501(h):  certain public charities may make an election and have their lobbying activities governed by expenditure tests in lieu of being subject to the section 501(c)(3) “substantial part” test.  Should the expenditure limits be exceeded, a tax under section 4911 will be imposed or, if the limits are exceeded by 150%  over a defined period, then the organization’s exempt status may be lost.   ◈ Section 501(h) creates a sliding scale of permissible “lobbying nontaxable  amounts.”    ◈ Separately computed for total lobbying and for grass roots lobbying.  Any  amounts expended in excess of these nontaxable amounts are considered  “excess lobbying expenditures” and are subject to a tax under section 4911  equal to 25% of the excess.    ◈ All 501(c)(3) entities are eligible other than religious organizations,  supporting organizations other than those that support 501(c)(3)  organizations, organizations engaged in public safety, and private  foundations. </vt:lpstr>
      <vt:lpstr>Educational vs. Limited Lobbying Activities, cont’d  Lobbying Election Regime for Public Charities, cont’d  Section 501(h), cont’d  ◈  Manner of making election:   ◈ A Form 5768 is filed with the appropriate Internal Revenue Service  Center.   ◈ The election is effective beginning with the first day of the taxable year in  which the Form 5768 is filed.   ◈ The election remains effective for all taxable years up to the taxable year  next following the year in which a notice of revocation on Form 5768 is filed. ◈ Scale: The nontaxable amount is the lesser of $1 million or the amount determined under section 501(h) as a percentage of the organization’s exempt purpose expenditures.  ◈ Denial of Exemption: An electing organization cannot be denied exemption unless its lobbying or grass roots expenditures exceed 150% of the lobbying nontaxable amounts for the base years. </vt:lpstr>
      <vt:lpstr>Educational vs. Limited Lobbying Activities, cont’d  Lobbying Election Regime for Public Charities, cont’d  Section 501(h), cont’d ◈ Grassroots lobbying consists of “attempts to influence legislation through an attempt to affect the opinions of the general public or any segment of the public.” All other lobbying is considered to be “direct lobbying.”  ◈ A communication will be considered grass roots lobbying if it meets each of three requirements:       1) Refers to specific legislation.       2) Reflects a view on such legislation.       3) “Call to action” requirement:  Encourages the recipient of the communication to       take action with respect to such legislation. This requirement has one of the         following aspects:   i.  states that the recipient should contact the person who might affect the   legislation;   ii.  states the address, telephone number, or similar information of such a   person;   iii. provides a petition, tear-off postcard, or similar material for    the recipient to communicate with such a person; or   iv. specifically identifies one or more legislators who will vote on the    legislation as: opposing the organization’s view with respect to the    legislation; being undecided with respect to the legislation; being the    recipient’s representative in the legislature; or being a member of the    legislative committee or subcommittee that will consider the legislation.  </vt:lpstr>
      <vt:lpstr>Educational vs. Limited Lobbying Activities, cont’d  Lobbying Election Regime for Public Charities, cont’d  Section 501(h), cont’d  ◈ A communication that contains a call to action on the basis of any one of the first three of the criteria cannot qualify for the exception from lobbying for nonpartisan analysis, study, or research. ◈ Certain mass media advertisements that would not otherwise be grassroots lobbying because they do not contain a call to action can be considered grassroots lobbying if they appear two weeks before a vote and concern themselves with a highly publicized piece of legislation. ◈ Any costs incurred by volunteers in carrying on a lobbying activity are not lobbying expenditures.   </vt:lpstr>
      <vt:lpstr>Educational vs. Limited Lobbying Activities, cont’d  Private Foundations   ◈ Any lobbying expenditures are deemed to be taxable expenditures under section 4945(d)(1) and subject to the excise tax imposed by section 4945(a).  ◈ A grant by a private foundation to fund a specific project of a public charity is not a taxable expenditure, even if the public charity engages in lobbying activities as part of the project, if the following requirements are met:  1) The grant is not earmarked to be used in an attempt to influence  legislation; and   2)The sum of all grants made by the private foundation for the same project  for the same year does not exceed the amount budgeted for the year of the  grant by the grantee organization for activities of the project that are not  attempts to influence legislation.</vt:lpstr>
      <vt:lpstr>Role of a Section 501(c)(4) (Social Welfare) Organization:  ◈ “Social welfare” generally means the promotion of social improvements and civic betterment.  ◈ Educational activities:  can engage in limitless educational activities.  ◈ Lobbying activities:  may engage in unlimited lobbying activities.  Indeed, lobbying may be its only activity ◈ Political activities:  may conduct political campaign activities and may establish a political organization described in section 527(e), as long as political campaign activity is not the primary activity. </vt:lpstr>
      <vt:lpstr>For more information, please feel free to contact us:   Julian H. Spirer, Esq.  Spirer Law Firm, P.C.  7101 Wisconsin Avenue  Suite 1201  Bethesda, Maryland 20814  (301) 654-3300  jspirer@spirerlaw.com  www.spirerlaw.com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Padmanabham</dc:creator>
  <cp:lastModifiedBy>Anita Padmanabham</cp:lastModifiedBy>
  <cp:revision>122</cp:revision>
  <cp:lastPrinted>2012-06-06T20:06:35Z</cp:lastPrinted>
  <dcterms:created xsi:type="dcterms:W3CDTF">2012-02-23T14:43:36Z</dcterms:created>
  <dcterms:modified xsi:type="dcterms:W3CDTF">2012-06-15T15:48:37Z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